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trictFirstAndLastChars="0" embedTrueTypeFonts="1" saveSubsetFonts="1">
  <p:sldMasterIdLst>
    <p:sldMasterId id="2147483713" r:id="rId4"/>
    <p:sldMasterId id="2147483724" r:id="rId5"/>
  </p:sldMasterIdLst>
  <p:notesMasterIdLst>
    <p:notesMasterId r:id="rId28"/>
  </p:notesMasterIdLst>
  <p:sldIdLst>
    <p:sldId id="838841788" r:id="rId6"/>
    <p:sldId id="838841713" r:id="rId7"/>
    <p:sldId id="838841784" r:id="rId8"/>
    <p:sldId id="5101" r:id="rId9"/>
    <p:sldId id="838841767" r:id="rId10"/>
    <p:sldId id="838841779" r:id="rId11"/>
    <p:sldId id="838841770" r:id="rId12"/>
    <p:sldId id="838841783" r:id="rId13"/>
    <p:sldId id="838841775" r:id="rId14"/>
    <p:sldId id="838841776" r:id="rId15"/>
    <p:sldId id="838841778" r:id="rId16"/>
    <p:sldId id="838841718" r:id="rId17"/>
    <p:sldId id="838841785" r:id="rId18"/>
    <p:sldId id="838841787" r:id="rId19"/>
    <p:sldId id="838841760" r:id="rId20"/>
    <p:sldId id="838841729" r:id="rId21"/>
    <p:sldId id="838841781" r:id="rId22"/>
    <p:sldId id="838841786" r:id="rId23"/>
    <p:sldId id="838841727" r:id="rId24"/>
    <p:sldId id="3704" r:id="rId25"/>
    <p:sldId id="373" r:id="rId26"/>
    <p:sldId id="352" r:id="rId27"/>
  </p:sldIdLst>
  <p:sldSz cx="12192000" cy="6858000"/>
  <p:notesSz cx="7010400" cy="9296400"/>
  <p:embeddedFontLst>
    <p:embeddedFont>
      <p:font typeface="Georgia" panose="02040502050405020303" pitchFamily="18" charset="0"/>
      <p:regular r:id="rId29"/>
      <p:bold r:id="rId30"/>
      <p:italic r:id="rId31"/>
      <p:boldItalic r:id="rId32"/>
    </p:embeddedFont>
    <p:embeddedFont>
      <p:font typeface="Perpetua" panose="02020502060401020303" pitchFamily="18" charset="0"/>
      <p:regular r:id="rId33"/>
      <p:bold r:id="rId34"/>
      <p:italic r:id="rId35"/>
      <p:boldItalic r:id="rId36"/>
    </p:embeddedFont>
    <p:embeddedFont>
      <p:font typeface="Red Hat Display" panose="020B0604020202020204" charset="0"/>
      <p:regular r:id="rId37"/>
      <p:bold r:id="rId38"/>
      <p:italic r:id="rId39"/>
      <p:boldItalic r:id="rId40"/>
    </p:embeddedFont>
    <p:embeddedFont>
      <p:font typeface="Red Hat Display Medium" panose="020B0604020202020204" charset="0"/>
      <p:regular r:id="rId41"/>
      <p: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1D6B"/>
    <a:srgbClr val="451970"/>
    <a:srgbClr val="595959"/>
    <a:srgbClr val="6C66A1"/>
    <a:srgbClr val="000000"/>
    <a:srgbClr val="A49C86"/>
    <a:srgbClr val="45196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F085FB-A80B-4C99-B894-90A09B0C0B71}">
  <a:tblStyle styleId="{8CF085FB-A80B-4C99-B894-90A09B0C0B7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63CA661-37CB-4D89-9F50-F689384F246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20" autoAdjust="0"/>
    <p:restoredTop sz="94472" autoAdjust="0"/>
  </p:normalViewPr>
  <p:slideViewPr>
    <p:cSldViewPr snapToGrid="0">
      <p:cViewPr varScale="1">
        <p:scale>
          <a:sx n="81" d="100"/>
          <a:sy n="81" d="100"/>
        </p:scale>
        <p:origin x="350" y="58"/>
      </p:cViewPr>
      <p:guideLst>
        <p:guide orient="horz" pos="2160"/>
        <p:guide pos="3840"/>
      </p:guideLst>
    </p:cSldViewPr>
  </p:slideViewPr>
  <p:outlineViewPr>
    <p:cViewPr>
      <p:scale>
        <a:sx n="33" d="100"/>
        <a:sy n="33" d="100"/>
      </p:scale>
      <p:origin x="0" y="0"/>
    </p:cViewPr>
  </p:outlineViewPr>
  <p:notesTextViewPr>
    <p:cViewPr>
      <p:scale>
        <a:sx n="200" d="100"/>
        <a:sy n="200" d="100"/>
      </p:scale>
      <p:origin x="0" y="-58"/>
    </p:cViewPr>
  </p:notesTextViewPr>
  <p:sorterViewPr>
    <p:cViewPr>
      <p:scale>
        <a:sx n="100" d="100"/>
        <a:sy n="100" d="100"/>
      </p:scale>
      <p:origin x="0" y="0"/>
    </p:cViewPr>
  </p:sorterViewPr>
  <p:notesViewPr>
    <p:cSldViewPr snapToGrid="0">
      <p:cViewPr varScale="1">
        <p:scale>
          <a:sx n="72" d="100"/>
          <a:sy n="72" d="100"/>
        </p:scale>
        <p:origin x="2914"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1.fntdata"/><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37840" cy="46482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970939" y="0"/>
            <a:ext cx="3037840" cy="46482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29966"/>
            <a:ext cx="3037840" cy="46482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970939" y="8829966"/>
            <a:ext cx="3037840" cy="464820"/>
          </a:xfrm>
          <a:prstGeom prst="rect">
            <a:avLst/>
          </a:prstGeom>
          <a:noFill/>
          <a:ln>
            <a:noFill/>
          </a:ln>
        </p:spPr>
        <p:txBody>
          <a:bodyPr spcFirstLastPara="1" wrap="square" lIns="93125" tIns="46550" rIns="93125"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0</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90407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013A7-B5C7-7FEB-D476-5509AE7A14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650FB1-BD85-6EC1-F180-10F4931F1B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81C0C8-64F3-B867-8814-1732F4672C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This labor market translates into decent consumer spending. While slowing, it is now around pre-pandemic levels and is normalizing form the pandemic economy and all the fiscal stimulus.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A03B762-7E90-CA72-4195-672435405D04}"/>
              </a:ext>
            </a:extLst>
          </p:cNvPr>
          <p:cNvSpPr>
            <a:spLocks noGrp="1"/>
          </p:cNvSpPr>
          <p:nvPr>
            <p:ph type="sldNum" sz="quarter" idx="5"/>
          </p:nvPr>
        </p:nvSpPr>
        <p:spPr/>
        <p:txBody>
          <a:bodyPr/>
          <a:lstStyle/>
          <a:p>
            <a:fld id="{67774A0C-450D-8246-9972-015807C468CC}" type="slidenum">
              <a:rPr lang="en-US" smtClean="0"/>
              <a:t>9</a:t>
            </a:fld>
            <a:endParaRPr lang="en-US" dirty="0"/>
          </a:p>
        </p:txBody>
      </p:sp>
    </p:spTree>
    <p:extLst>
      <p:ext uri="{BB962C8B-B14F-4D97-AF65-F5344CB8AC3E}">
        <p14:creationId xmlns:p14="http://schemas.microsoft.com/office/powerpoint/2010/main" val="4024403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u="none" strike="noStrike" cap="none" dirty="0">
                <a:solidFill>
                  <a:schemeClr val="dk1"/>
                </a:solidFill>
                <a:latin typeface="Calibri"/>
                <a:cs typeface="Calibri"/>
                <a:sym typeface="Calibri"/>
              </a:rPr>
              <a:t>Economic growth expectations have been raised. Economists as well as the Fed are expecting economic growth to be over 2% in 2024. The Fed had projected this growth to be under 1.5% going into the year.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7978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cap="none" dirty="0">
                <a:solidFill>
                  <a:schemeClr val="dk1"/>
                </a:solidFill>
                <a:latin typeface="Calibri"/>
                <a:cs typeface="Calibri"/>
                <a:sym typeface="Calibri"/>
              </a:rPr>
              <a:t>If we look at the Citi Economic Surprise Index, this confirms the revised forecasts. Economic data has come in better than expected thus far this year. </a:t>
            </a:r>
          </a:p>
        </p:txBody>
      </p:sp>
      <p:sp>
        <p:nvSpPr>
          <p:cNvPr id="4" name="Slide Number Placeholder 3"/>
          <p:cNvSpPr>
            <a:spLocks noGrp="1"/>
          </p:cNvSpPr>
          <p:nvPr>
            <p:ph type="sldNum" sz="quarter" idx="5"/>
          </p:nvPr>
        </p:nvSpPr>
        <p:spPr/>
        <p:txBody>
          <a:bodyPr/>
          <a:lstStyle/>
          <a:p>
            <a:fld id="{67774A0C-450D-8246-9972-015807C468CC}" type="slidenum">
              <a:rPr lang="en-US" smtClean="0"/>
              <a:t>11</a:t>
            </a:fld>
            <a:endParaRPr lang="en-US" dirty="0"/>
          </a:p>
        </p:txBody>
      </p:sp>
    </p:spTree>
    <p:extLst>
      <p:ext uri="{BB962C8B-B14F-4D97-AF65-F5344CB8AC3E}">
        <p14:creationId xmlns:p14="http://schemas.microsoft.com/office/powerpoint/2010/main" val="1581581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None/>
              <a:tabLst/>
              <a:defRPr/>
            </a:pPr>
            <a:r>
              <a:rPr lang="en-US" sz="800" b="0" i="0" u="none" strike="noStrike" cap="none" dirty="0">
                <a:solidFill>
                  <a:schemeClr val="dk1"/>
                </a:solidFill>
                <a:latin typeface="Calibri"/>
                <a:cs typeface="Calibri"/>
                <a:sym typeface="Calibri"/>
              </a:rPr>
              <a:t>While the Fed cutting rates and the economy doing better than expected, we still expect volatility at some point this year.</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3416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07A82-8A19-1119-5BA0-51B0516DD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B55BFC-B8C4-8E1A-E135-5EFE8BCDE7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313C7A-424F-7417-E806-447519C3BBA2}"/>
              </a:ext>
            </a:extLst>
          </p:cNvPr>
          <p:cNvSpPr>
            <a:spLocks noGrp="1"/>
          </p:cNvSpPr>
          <p:nvPr>
            <p:ph type="body" idx="1"/>
          </p:nvPr>
        </p:nvSpPr>
        <p:spPr/>
        <p:txBody>
          <a:bodyPr/>
          <a:lstStyle/>
          <a:p>
            <a:pPr marL="0" marR="0" algn="just">
              <a:spcBef>
                <a:spcPts val="0"/>
              </a:spcBef>
              <a:spcAft>
                <a:spcPts val="0"/>
              </a:spcAft>
            </a:pPr>
            <a:r>
              <a:rPr lang="en-US" sz="1800" dirty="0">
                <a:solidFill>
                  <a:srgbClr val="262626"/>
                </a:solidFill>
                <a:effectLst/>
                <a:latin typeface="Arial" panose="020B0604020202020204" pitchFamily="34" charset="0"/>
                <a:ea typeface="Calibri" panose="020F0502020204030204" pitchFamily="34" charset="0"/>
                <a:cs typeface="Arial" panose="020B0604020202020204" pitchFamily="34" charset="0"/>
              </a:rPr>
              <a:t>Stocks have pushed higher in 2024, reaching 19 new all-time highs thus far (as of this writing). In 2023, there were no new all-time highs and 2022 only saw one, which was recorded the first trading day of the year. These sorts of records do tend to come in streaks though. Prior to the recent draught, the S&amp;P 500 hit 70 all-time highs in 2021. </a:t>
            </a:r>
            <a:endParaRPr lang="en-US" dirty="0"/>
          </a:p>
        </p:txBody>
      </p:sp>
      <p:sp>
        <p:nvSpPr>
          <p:cNvPr id="4" name="Slide Number Placeholder 3">
            <a:extLst>
              <a:ext uri="{FF2B5EF4-FFF2-40B4-BE49-F238E27FC236}">
                <a16:creationId xmlns:a16="http://schemas.microsoft.com/office/drawing/2014/main" id="{C871CA00-4BD9-11BB-91D1-E0ED5099A1D0}"/>
              </a:ext>
            </a:extLst>
          </p:cNvPr>
          <p:cNvSpPr>
            <a:spLocks noGrp="1"/>
          </p:cNvSpPr>
          <p:nvPr>
            <p:ph type="sldNum" sz="quarter" idx="5"/>
          </p:nvPr>
        </p:nvSpPr>
        <p:spPr/>
        <p:txBody>
          <a:bodyPr/>
          <a:lstStyle/>
          <a:p>
            <a:fld id="{67774A0C-450D-8246-9972-015807C468CC}" type="slidenum">
              <a:rPr lang="en-US" smtClean="0"/>
              <a:t>13</a:t>
            </a:fld>
            <a:endParaRPr lang="en-US" dirty="0"/>
          </a:p>
        </p:txBody>
      </p:sp>
    </p:spTree>
    <p:extLst>
      <p:ext uri="{BB962C8B-B14F-4D97-AF65-F5344CB8AC3E}">
        <p14:creationId xmlns:p14="http://schemas.microsoft.com/office/powerpoint/2010/main" val="255350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9A129-52B7-4F77-E25F-77F20935DF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FB7F09-F496-C0BF-1CD2-2FF773DFB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C2E1AB-DAEA-001C-1BC9-4F83F50983E9}"/>
              </a:ext>
            </a:extLst>
          </p:cNvPr>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None/>
              <a:tabLst/>
              <a:defRPr/>
            </a:pPr>
            <a:r>
              <a:rPr lang="en-US" sz="1800" dirty="0">
                <a:solidFill>
                  <a:srgbClr val="262626"/>
                </a:solidFill>
                <a:effectLst/>
                <a:latin typeface="Arial" panose="020B0604020202020204" pitchFamily="34" charset="0"/>
                <a:ea typeface="Calibri" panose="020F0502020204030204" pitchFamily="34" charset="0"/>
                <a:cs typeface="Arial" panose="020B0604020202020204" pitchFamily="34" charset="0"/>
              </a:rPr>
              <a:t>While markets have moved higher, it has largely been a story about multiple expansion, meaning stock prices have gone higher while earnings have lagged. Earnings growth is expected to be better in the future though, which is driving the optimism. Stock markets are forward-looking, but if earnings don’t match expectations, the risk of volatility increases. </a:t>
            </a:r>
            <a:endParaRPr lang="en-US" dirty="0"/>
          </a:p>
        </p:txBody>
      </p:sp>
      <p:sp>
        <p:nvSpPr>
          <p:cNvPr id="4" name="Slide Number Placeholder 3">
            <a:extLst>
              <a:ext uri="{FF2B5EF4-FFF2-40B4-BE49-F238E27FC236}">
                <a16:creationId xmlns:a16="http://schemas.microsoft.com/office/drawing/2014/main" id="{ED11AF66-D49A-45FF-DDBC-C9AC772287AC}"/>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3161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None/>
              <a:tabLst/>
              <a:defRPr/>
            </a:pPr>
            <a:r>
              <a:rPr lang="en-US" sz="1800" dirty="0">
                <a:solidFill>
                  <a:srgbClr val="262626"/>
                </a:solidFill>
                <a:effectLst/>
                <a:latin typeface="Arial" panose="020B0604020202020204" pitchFamily="34" charset="0"/>
                <a:ea typeface="Calibri" panose="020F0502020204030204" pitchFamily="34" charset="0"/>
                <a:cs typeface="Arial" panose="020B0604020202020204" pitchFamily="34" charset="0"/>
              </a:rPr>
              <a:t>As such, valuations in large cap stocks are stretched relative to their long-term average. This is more pronounced for large cap growth and technology stocks, which are influenced by artificial intelligence enthusiasm, driving valuation levels to even more elevated levels.</a:t>
            </a:r>
          </a:p>
          <a:p>
            <a:pPr marL="228600" marR="0" lvl="0" indent="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None/>
              <a:tabLst/>
              <a:defRPr/>
            </a:pPr>
            <a:endParaRPr lang="en-US" sz="18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228600" marR="0" lvl="0" indent="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None/>
              <a:tabLst/>
              <a:defRPr/>
            </a:pPr>
            <a:r>
              <a:rPr lang="en-US" sz="1800" dirty="0">
                <a:solidFill>
                  <a:srgbClr val="262626"/>
                </a:solidFill>
                <a:effectLst/>
                <a:latin typeface="Arial" panose="020B0604020202020204" pitchFamily="34" charset="0"/>
                <a:ea typeface="Calibri" panose="020F0502020204030204" pitchFamily="34" charset="0"/>
                <a:cs typeface="Arial" panose="020B0604020202020204" pitchFamily="34" charset="0"/>
              </a:rPr>
              <a:t>With stock markets climbing without much pause, it would be expected that we could eventually see some pullbacks. Corrections, or 10% pullbacks in markets, are a normal part of investing. Predicting the timing is difficult, so waiting for this to occur isn’t advisable either. Diversification is the key to mitigating stock market volatility—diversifying stocks and even owning bonds where appropriate. </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None/>
              <a:tabLst/>
              <a:defRPr/>
            </a:pP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807720" algn="l"/>
              </a:tabLst>
            </a:pP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774A0C-450D-8246-9972-015807C468CC}" type="slidenum">
              <a:rPr lang="en-US" smtClean="0"/>
              <a:t>15</a:t>
            </a:fld>
            <a:endParaRPr lang="en-US" dirty="0"/>
          </a:p>
        </p:txBody>
      </p:sp>
    </p:spTree>
    <p:extLst>
      <p:ext uri="{BB962C8B-B14F-4D97-AF65-F5344CB8AC3E}">
        <p14:creationId xmlns:p14="http://schemas.microsoft.com/office/powerpoint/2010/main" val="3767267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Volatility isn’t confined to stocks either, as we saw last year in the bond market. This year bonds have had some steep movements up and down, but overall bonds are still mostly negative heading into the second quarter. Shorter-term bonds and high-yield bonds are the exception. High-yield bonds tend to correlate more strongly with equities. You can see the movement in the 10-year Treasury yield in this slide. Keep in mind bond yields move inversely to bond prices.</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807720" algn="l"/>
              </a:tabLst>
            </a:pP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774A0C-450D-8246-9972-015807C468CC}" type="slidenum">
              <a:rPr lang="en-US" smtClean="0"/>
              <a:t>16</a:t>
            </a:fld>
            <a:endParaRPr lang="en-US" dirty="0"/>
          </a:p>
        </p:txBody>
      </p:sp>
    </p:spTree>
    <p:extLst>
      <p:ext uri="{BB962C8B-B14F-4D97-AF65-F5344CB8AC3E}">
        <p14:creationId xmlns:p14="http://schemas.microsoft.com/office/powerpoint/2010/main" val="658650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None/>
              <a:tabLst/>
              <a:defRPr/>
            </a:pPr>
            <a:r>
              <a:rPr lang="en-US" sz="1800" dirty="0">
                <a:solidFill>
                  <a:srgbClr val="262626"/>
                </a:solidFill>
                <a:effectLst/>
                <a:latin typeface="Arial" panose="020B0604020202020204" pitchFamily="34" charset="0"/>
                <a:ea typeface="Calibri" panose="020F0502020204030204" pitchFamily="34" charset="0"/>
                <a:cs typeface="Arial" panose="020B0604020202020204" pitchFamily="34" charset="0"/>
              </a:rPr>
              <a:t>The good news is that any potential pullback could provide opportunities to find good entry points into a long-term strategic investment plan. Americans have saved a lot collectively after refinancing their mortgages early in the pandemic and stockpiling stimulus money. We realize everyone’s situation is different, but in aggregate Americans’ have a high level of </a:t>
            </a:r>
            <a:r>
              <a:rPr lang="en-US" sz="1800" b="0" i="0" u="none" strike="noStrike" cap="none" dirty="0">
                <a:solidFill>
                  <a:srgbClr val="262626"/>
                </a:solidFill>
                <a:effectLst/>
                <a:latin typeface="Arial" panose="020B0604020202020204" pitchFamily="34" charset="0"/>
                <a:ea typeface="Calibri" panose="020F0502020204030204" pitchFamily="34" charset="0"/>
                <a:cs typeface="Arial" panose="020B0604020202020204" pitchFamily="34" charset="0"/>
                <a:sym typeface="Calibri"/>
              </a:rPr>
              <a:t>savings. This slide shows the amount of savings relative to disposable income, indicating we are above pre-pandemic levels</a:t>
            </a:r>
            <a:r>
              <a:rPr lang="en-US" sz="1800" dirty="0">
                <a:solidFill>
                  <a:srgbClr val="262626"/>
                </a:solidFill>
                <a:effectLst/>
                <a:latin typeface="Arial" panose="020B0604020202020204" pitchFamily="34" charset="0"/>
                <a:ea typeface="Calibri" panose="020F0502020204030204" pitchFamily="34" charset="0"/>
                <a:cs typeface="Arial" panose="020B0604020202020204" pitchFamily="34" charset="0"/>
              </a:rPr>
              <a:t>. It is important to show this figure relative to something like disposable income because over time savings will grow as the economy grows. We will always be close to all-time highs for savings as inflation grows and the economy and wages expand. The savings we are referring to is in money market and bank deposits. It is possible that if we do see stock market pullback, some savings could make their way into the stock market as investors seek better entry points. There is a lot of cash on the sidelines right now, possibly waiting to be deployed.</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5826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The Goldilocks scenario of a resilient economy coupled with the Fed getting ready to cut interest rates is becoming more likely. This scenario isn’t set in stone, however. While everyone is discounting hotter-than-expected inflation readings, the risk of another hot reading brings more gravity. While the Fed can look past a few bad inflation reports, another one may signal a trend and not an anomaly. Additionally, there are risks in the Fed not cutting rates soon enough. Their current interest-rate policy is restrictive and could eventually cause a recession. The Fed’s optimism around the economy and inflation is also shared by investors which have pushed up stock prices with earnings yet to catch up.</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This could be setting the stage for some turbulence in markets as investors recalibrate their projections and expectations. Stock markets have largely gone up with little resistance to start the year, so we would expect some pullbacks along the way. We do think any pullbacks could be short-lived and investors would be wise not trying to time them. While there are risks in the market, a lot of the optimism is warranted. We do believe inflation will continue to ease, the Fed will cut rates and the economy will remain on solid footing.</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44016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we stand now in the 2024 outlook.</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6692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a:p>
            <a:endParaRPr lang="en-US" dirty="0"/>
          </a:p>
        </p:txBody>
      </p:sp>
      <p:sp>
        <p:nvSpPr>
          <p:cNvPr id="4" name="Slide Number Placeholder 3"/>
          <p:cNvSpPr>
            <a:spLocks noGrp="1"/>
          </p:cNvSpPr>
          <p:nvPr>
            <p:ph type="sldNum" sz="quarter" idx="5"/>
          </p:nvPr>
        </p:nvSpPr>
        <p:spPr/>
        <p:txBody>
          <a:bodyPr/>
          <a:lstStyle/>
          <a:p>
            <a:fld id="{67774A0C-450D-8246-9972-015807C468CC}" type="slidenum">
              <a:rPr lang="en-US" smtClean="0"/>
              <a:t>19</a:t>
            </a:fld>
            <a:endParaRPr lang="en-US" dirty="0"/>
          </a:p>
        </p:txBody>
      </p:sp>
    </p:spTree>
    <p:extLst>
      <p:ext uri="{BB962C8B-B14F-4D97-AF65-F5344CB8AC3E}">
        <p14:creationId xmlns:p14="http://schemas.microsoft.com/office/powerpoint/2010/main" val="3121938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774A0C-450D-8246-9972-015807C468CC}" type="slidenum">
              <a:rPr lang="en-US" smtClean="0"/>
              <a:t>20</a:t>
            </a:fld>
            <a:endParaRPr lang="en-US" dirty="0"/>
          </a:p>
        </p:txBody>
      </p:sp>
    </p:spTree>
    <p:extLst>
      <p:ext uri="{BB962C8B-B14F-4D97-AF65-F5344CB8AC3E}">
        <p14:creationId xmlns:p14="http://schemas.microsoft.com/office/powerpoint/2010/main" val="1371649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774A0C-450D-8246-9972-015807C468CC}" type="slidenum">
              <a:rPr lang="en-US" smtClean="0"/>
              <a:t>21</a:t>
            </a:fld>
            <a:endParaRPr lang="en-US" dirty="0"/>
          </a:p>
        </p:txBody>
      </p:sp>
    </p:spTree>
    <p:extLst>
      <p:ext uri="{BB962C8B-B14F-4D97-AF65-F5344CB8AC3E}">
        <p14:creationId xmlns:p14="http://schemas.microsoft.com/office/powerpoint/2010/main" val="1366971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Theme: In tact but delayed</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7772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In looking at the economy, let’s first start with the Fed’s main concern now: inflation. Heading into the year, inflation seemed under control, but the Fed was reluctant to wave the victory flag. Annualizing inflation data from July to December, the inflation rate, as measured by the Fed’s favorite inflation metric, the core Personal Consumption Expenditure Price Index (Core PCE Price Index) was running under the Fed’s 2% target. The 12-month rate was still around 3%, but that was being dragged higher from the first six months of the year when inflation was running hotter. </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January, however, provided some inflation surprises that somewhat justified the Fed’s wait-and-see approach. For the month, inflation exceeded economist expectations and the six-month annualized inflation rate jumped to around 2.5% and above the Fed’s target. However, since January 2023 inflation was higher, the 12-month inflation rate eased slightly. Regardless, January proved inflation may be more stubborn than investors had hoped. On top of that, the consumer price index (CPI) and the producer price index (PPI) indicated that inflationary pressures were elevated in February, as well. </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7774A0C-450D-8246-9972-015807C468CC}" type="slidenum">
              <a:rPr lang="en-US" smtClean="0"/>
              <a:t>3</a:t>
            </a:fld>
            <a:endParaRPr lang="en-US" dirty="0"/>
          </a:p>
        </p:txBody>
      </p:sp>
    </p:spTree>
    <p:extLst>
      <p:ext uri="{BB962C8B-B14F-4D97-AF65-F5344CB8AC3E}">
        <p14:creationId xmlns:p14="http://schemas.microsoft.com/office/powerpoint/2010/main" val="1885125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E6F67-8D40-DF35-DA49-3376C66B5F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B44D3-6049-CB88-8A60-F14B70DD0C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DA69B9-C12E-458A-F658-5F50B23208DA}"/>
              </a:ext>
            </a:extLst>
          </p:cNvPr>
          <p:cNvSpPr>
            <a:spLocks noGrp="1"/>
          </p:cNvSpPr>
          <p:nvPr>
            <p:ph type="body" idx="1"/>
          </p:nvPr>
        </p:nvSpPr>
        <p:spPr/>
        <p:txBody>
          <a:bodyPr/>
          <a:lstStyle/>
          <a:p>
            <a:pPr marL="0" marR="0" algn="just">
              <a:spcBef>
                <a:spcPts val="0"/>
              </a:spcBef>
              <a:spcAft>
                <a:spcPts val="0"/>
              </a:spcAft>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We would caution putting too much weight into the January data, however. Economic data is very hard to adjust for seasonality as the U.S. economy is over $20 trillion. A large part of inflation data is related to rental costs, which are largely estimated based on the amount a homeowner can rent their primary residence (owners’ equivalent rent). It is a somewhat hypothetical inflation figure and in January this figure deviated substantially from inflation seen in actual rentals of primary residences. February saw owners’ equivalent rents ease, but we didn’t see as large of a reversal as expected. Regardless, with newly listed rental properties showing modest weakness, we expect rent inflation to eventually slow. </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B0EDD6B-B666-6025-81C5-F43EB4E15411}"/>
              </a:ext>
            </a:extLst>
          </p:cNvPr>
          <p:cNvSpPr>
            <a:spLocks noGrp="1"/>
          </p:cNvSpPr>
          <p:nvPr>
            <p:ph type="sldNum" sz="quarter" idx="5"/>
          </p:nvPr>
        </p:nvSpPr>
        <p:spPr/>
        <p:txBody>
          <a:bodyPr/>
          <a:lstStyle/>
          <a:p>
            <a:fld id="{67774A0C-450D-8246-9972-015807C468CC}" type="slidenum">
              <a:rPr lang="en-US" smtClean="0"/>
              <a:t>4</a:t>
            </a:fld>
            <a:endParaRPr lang="en-US" dirty="0"/>
          </a:p>
        </p:txBody>
      </p:sp>
    </p:spTree>
    <p:extLst>
      <p:ext uri="{BB962C8B-B14F-4D97-AF65-F5344CB8AC3E}">
        <p14:creationId xmlns:p14="http://schemas.microsoft.com/office/powerpoint/2010/main" val="2636941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tabLst>
                <a:tab pos="807720" algn="l"/>
              </a:tabLst>
            </a:pPr>
            <a:r>
              <a:rPr lang="en-US" sz="1800" dirty="0">
                <a:solidFill>
                  <a:srgbClr val="262626"/>
                </a:solidFill>
                <a:effectLst/>
                <a:latin typeface="Arial" panose="020B0604020202020204" pitchFamily="34" charset="0"/>
                <a:ea typeface="Calibri" panose="020F0502020204030204" pitchFamily="34" charset="0"/>
                <a:cs typeface="Arial" panose="020B0604020202020204" pitchFamily="34" charset="0"/>
              </a:rPr>
              <a:t>While we got some inflation surprises in the first part of the year, we still anticipate the Fed cutting rates, possibly as early as June. If we strip out shelter costs, such as owners equivalent rent, the 12-month CPI is under 2% as of February (PCE for February doesn’t get released until the end of March). Investors in the futures market have currently priced the probability of a June rate cut at just over 50%.</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8379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E4DF2-4E20-5B02-E995-D81A7FEB5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92F649-4411-257B-D691-9BBD9579CC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D62087-93A2-92AA-3DBE-3A22FC24758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Fed Funds rate is restrictive at current levels. If we compare it to core CPI, you can see it is over 1.5% higher than that inflation metric. This is welcomed news to savers on fixed incomes, but it illustrates the ability for the Fed to cut rates. The Fed Funds rate minus inflation or real rate has not been this high since before the financial crisis around 15 years ago.</a:t>
            </a:r>
          </a:p>
        </p:txBody>
      </p:sp>
      <p:sp>
        <p:nvSpPr>
          <p:cNvPr id="4" name="Slide Number Placeholder 3">
            <a:extLst>
              <a:ext uri="{FF2B5EF4-FFF2-40B4-BE49-F238E27FC236}">
                <a16:creationId xmlns:a16="http://schemas.microsoft.com/office/drawing/2014/main" id="{64ED4576-4CA8-B7AC-0A23-0A70A6EFC92A}"/>
              </a:ext>
            </a:extLst>
          </p:cNvPr>
          <p:cNvSpPr>
            <a:spLocks noGrp="1"/>
          </p:cNvSpPr>
          <p:nvPr>
            <p:ph type="sldNum" sz="quarter" idx="5"/>
          </p:nvPr>
        </p:nvSpPr>
        <p:spPr/>
        <p:txBody>
          <a:bodyPr/>
          <a:lstStyle/>
          <a:p>
            <a:fld id="{67774A0C-450D-8246-9972-015807C468CC}" type="slidenum">
              <a:rPr lang="en-US" smtClean="0"/>
              <a:t>6</a:t>
            </a:fld>
            <a:endParaRPr lang="en-US" dirty="0"/>
          </a:p>
        </p:txBody>
      </p:sp>
    </p:spTree>
    <p:extLst>
      <p:ext uri="{BB962C8B-B14F-4D97-AF65-F5344CB8AC3E}">
        <p14:creationId xmlns:p14="http://schemas.microsoft.com/office/powerpoint/2010/main" val="2556266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Fed is restrictive, the economy has been resilient.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680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6CF64-5291-E3CA-CFCC-9677111C2C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9A219-AB30-B9FC-5C84-808541D102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567A83-3492-E5AF-D283-700C287DB773}"/>
              </a:ext>
            </a:extLst>
          </p:cNvPr>
          <p:cNvSpPr>
            <a:spLocks noGrp="1"/>
          </p:cNvSpPr>
          <p:nvPr>
            <p:ph type="body" idx="1"/>
          </p:nvPr>
        </p:nvSpPr>
        <p:spPr/>
        <p:txBody>
          <a:bodyPr/>
          <a:lstStyle/>
          <a:p>
            <a:pPr marL="0" marR="0" algn="just">
              <a:spcBef>
                <a:spcPts val="0"/>
              </a:spcBef>
              <a:spcAft>
                <a:spcPts val="0"/>
              </a:spcAft>
              <a:tabLst>
                <a:tab pos="807720" algn="l"/>
              </a:tabLst>
            </a:pPr>
            <a:r>
              <a:rPr lang="en-US" sz="1800" dirty="0">
                <a:solidFill>
                  <a:srgbClr val="262626"/>
                </a:solidFill>
                <a:effectLst/>
                <a:latin typeface="Arial" panose="020B0604020202020204" pitchFamily="34" charset="0"/>
                <a:ea typeface="Calibri" panose="020F0502020204030204" pitchFamily="34" charset="0"/>
                <a:cs typeface="Arial" panose="020B0604020202020204" pitchFamily="34" charset="0"/>
              </a:rPr>
              <a:t>The labor market is showing signs of moderating, but at current levels there are no recessionary signs. The unemployment rate has been under 4% for 25 consecutive months through February, something that hasn’t happened since the 1960s. If people have jobs and are making money, they should continue to spend that money. The U.S. is predominantly a consumer-driven economy, so this is important. The unemployment rate does tend to bottom out prior to a recession, but with current labor shortages in certain sectors of the economy, hopefully this is not the case and rising unemployment from low levels could just be a sign the economy is normalizing from the pandemic economy. Furthermore, the pace of jobs growth is still healthy.</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AD462780-B84B-FD70-44BE-C026C0B92046}"/>
              </a:ext>
            </a:extLst>
          </p:cNvPr>
          <p:cNvSpPr>
            <a:spLocks noGrp="1"/>
          </p:cNvSpPr>
          <p:nvPr>
            <p:ph type="sldNum" sz="quarter" idx="5"/>
          </p:nvPr>
        </p:nvSpPr>
        <p:spPr/>
        <p:txBody>
          <a:bodyPr/>
          <a:lstStyle/>
          <a:p>
            <a:fld id="{67774A0C-450D-8246-9972-015807C468CC}" type="slidenum">
              <a:rPr lang="en-US" smtClean="0"/>
              <a:t>8</a:t>
            </a:fld>
            <a:endParaRPr lang="en-US" dirty="0"/>
          </a:p>
        </p:txBody>
      </p:sp>
    </p:spTree>
    <p:extLst>
      <p:ext uri="{BB962C8B-B14F-4D97-AF65-F5344CB8AC3E}">
        <p14:creationId xmlns:p14="http://schemas.microsoft.com/office/powerpoint/2010/main" val="474421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642BB4-C8A0-4B94-8262-02063D1736EE}"/>
              </a:ext>
            </a:extLst>
          </p:cNvPr>
          <p:cNvSpPr>
            <a:spLocks noGrp="1"/>
          </p:cNvSpPr>
          <p:nvPr>
            <p:ph type="title"/>
          </p:nvPr>
        </p:nvSpPr>
        <p:spPr>
          <a:xfrm>
            <a:off x="304800" y="197572"/>
            <a:ext cx="11582400" cy="639762"/>
          </a:xfrm>
          <a:prstGeom prst="rect">
            <a:avLst/>
          </a:prstGeom>
        </p:spPr>
        <p:txBody>
          <a:bodyPr lIns="0" anchor="ctr">
            <a:normAutofit/>
          </a:bodyPr>
          <a:lstStyle>
            <a:lvl1pPr algn="l">
              <a:defRPr sz="2400" b="1" spc="0">
                <a:solidFill>
                  <a:schemeClr val="accent1"/>
                </a:solidFill>
                <a:latin typeface="Georgia" panose="02040502050405020303" pitchFamily="18" charset="0"/>
                <a:ea typeface="Roboto Condensed" panose="02000000000000000000" pitchFamily="2" charset="0"/>
              </a:defRPr>
            </a:lvl1pPr>
          </a:lstStyle>
          <a:p>
            <a:r>
              <a:rPr lang="en-US" dirty="0"/>
              <a:t>Click to edit Master title style</a:t>
            </a:r>
          </a:p>
        </p:txBody>
      </p:sp>
      <p:sp>
        <p:nvSpPr>
          <p:cNvPr id="4" name="Content Placeholder 2">
            <a:extLst>
              <a:ext uri="{FF2B5EF4-FFF2-40B4-BE49-F238E27FC236}">
                <a16:creationId xmlns:a16="http://schemas.microsoft.com/office/drawing/2014/main" id="{101E3BF1-8136-4B2E-9116-3F1C67917557}"/>
              </a:ext>
            </a:extLst>
          </p:cNvPr>
          <p:cNvSpPr>
            <a:spLocks noGrp="1"/>
          </p:cNvSpPr>
          <p:nvPr>
            <p:ph idx="1"/>
          </p:nvPr>
        </p:nvSpPr>
        <p:spPr>
          <a:xfrm>
            <a:off x="304800" y="1477096"/>
            <a:ext cx="11582400" cy="5059363"/>
          </a:xfrm>
          <a:prstGeom prst="rect">
            <a:avLst/>
          </a:prstGeom>
        </p:spPr>
        <p:txBody>
          <a:bodyPr lIns="0">
            <a:normAutofit/>
          </a:bodyPr>
          <a:lstStyle>
            <a:lvl1pPr marL="0" indent="0">
              <a:spcBef>
                <a:spcPts val="600"/>
              </a:spcBef>
              <a:buClr>
                <a:schemeClr val="tx1">
                  <a:lumMod val="60000"/>
                  <a:lumOff val="40000"/>
                </a:schemeClr>
              </a:buClr>
              <a:buFont typeface="Arial" panose="020B0604020202020204" pitchFamily="34" charset="0"/>
              <a:buNone/>
              <a:defRPr sz="1600" b="1">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1pPr>
            <a:lvl2pPr marL="571500" indent="-285750">
              <a:spcBef>
                <a:spcPts val="600"/>
              </a:spcBef>
              <a:buClr>
                <a:schemeClr val="tx1">
                  <a:lumMod val="60000"/>
                  <a:lumOff val="40000"/>
                </a:schemeClr>
              </a:buClr>
              <a:buFont typeface="Arial" panose="020B0604020202020204" pitchFamily="34" charset="0"/>
              <a:buChar char="•"/>
              <a:defRPr sz="14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2pPr>
            <a:lvl3pPr marL="742950" indent="-171450">
              <a:spcBef>
                <a:spcPts val="600"/>
              </a:spcBef>
              <a:buClr>
                <a:schemeClr val="tx1">
                  <a:lumMod val="60000"/>
                  <a:lumOff val="40000"/>
                </a:schemeClr>
              </a:buClr>
              <a:buFont typeface="Arial" panose="020B0604020202020204" pitchFamily="34" charset="0"/>
              <a:buChar char="•"/>
              <a:defRPr sz="12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3pPr>
            <a:lvl4pPr marL="10287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4pPr>
            <a:lvl5pPr marL="12573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7D31532C-C436-4933-82EF-2CEA6591C243}"/>
              </a:ext>
            </a:extLst>
          </p:cNvPr>
          <p:cNvSpPr>
            <a:spLocks noGrp="1"/>
          </p:cNvSpPr>
          <p:nvPr>
            <p:ph type="body" sz="quarter" idx="11"/>
          </p:nvPr>
        </p:nvSpPr>
        <p:spPr>
          <a:xfrm>
            <a:off x="304802" y="837334"/>
            <a:ext cx="11582399" cy="438150"/>
          </a:xfrm>
          <a:prstGeom prst="rect">
            <a:avLst/>
          </a:prstGeom>
        </p:spPr>
        <p:txBody>
          <a:bodyPr lIns="0"/>
          <a:lstStyle>
            <a:lvl1pPr algn="just">
              <a:lnSpc>
                <a:spcPts val="1840"/>
              </a:lnSpc>
              <a:defRPr sz="1200">
                <a:solidFill>
                  <a:schemeClr val="tx1">
                    <a:lumMod val="65000"/>
                    <a:lumOff val="35000"/>
                  </a:schemeClr>
                </a:solidFill>
                <a:latin typeface="Arial" panose="020B0604020202020204" pitchFamily="34" charset="0"/>
                <a:cs typeface="Arial" panose="020B0604020202020204" pitchFamily="34" charset="0"/>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a:t>Click to edit Master text styles</a:t>
            </a:r>
          </a:p>
        </p:txBody>
      </p:sp>
      <p:sp>
        <p:nvSpPr>
          <p:cNvPr id="2" name="Footer Placeholder 1">
            <a:extLst>
              <a:ext uri="{FF2B5EF4-FFF2-40B4-BE49-F238E27FC236}">
                <a16:creationId xmlns:a16="http://schemas.microsoft.com/office/drawing/2014/main" id="{D0B6E767-C4CF-4669-D4D1-53CBBF6571F6}"/>
              </a:ext>
            </a:extLst>
          </p:cNvPr>
          <p:cNvSpPr>
            <a:spLocks noGrp="1"/>
          </p:cNvSpPr>
          <p:nvPr>
            <p:ph type="ftr" sz="quarter" idx="12"/>
          </p:nvPr>
        </p:nvSpPr>
        <p:spPr/>
        <p:txBody>
          <a:bodyPr/>
          <a:lstStyle/>
          <a:p>
            <a:r>
              <a:rPr lang="en-US"/>
              <a:t>For b/d use only. Not for use with public.  | </a:t>
            </a:r>
            <a:endParaRPr lang="en-US" dirty="0"/>
          </a:p>
        </p:txBody>
      </p:sp>
    </p:spTree>
    <p:extLst>
      <p:ext uri="{BB962C8B-B14F-4D97-AF65-F5344CB8AC3E}">
        <p14:creationId xmlns:p14="http://schemas.microsoft.com/office/powerpoint/2010/main" val="39792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s - 1 Column" preserve="1" userDrawn="1">
  <p:cSld name="1_Bullets - 1 Column">
    <p:spTree>
      <p:nvGrpSpPr>
        <p:cNvPr id="1" name="Shape 36"/>
        <p:cNvGrpSpPr/>
        <p:nvPr/>
      </p:nvGrpSpPr>
      <p:grpSpPr>
        <a:xfrm>
          <a:off x="0" y="0"/>
          <a:ext cx="0" cy="0"/>
          <a:chOff x="0" y="0"/>
          <a:chExt cx="0" cy="0"/>
        </a:xfrm>
      </p:grpSpPr>
      <p:sp>
        <p:nvSpPr>
          <p:cNvPr id="5" name="Title 1">
            <a:extLst>
              <a:ext uri="{FF2B5EF4-FFF2-40B4-BE49-F238E27FC236}">
                <a16:creationId xmlns:a16="http://schemas.microsoft.com/office/drawing/2014/main" id="{4768ACF1-5E00-4F93-BA58-BD450CB850D7}"/>
              </a:ext>
            </a:extLst>
          </p:cNvPr>
          <p:cNvSpPr>
            <a:spLocks noGrp="1"/>
          </p:cNvSpPr>
          <p:nvPr>
            <p:ph type="title"/>
          </p:nvPr>
        </p:nvSpPr>
        <p:spPr>
          <a:xfrm>
            <a:off x="304800" y="152400"/>
            <a:ext cx="11582400" cy="639762"/>
          </a:xfrm>
          <a:prstGeom prst="rect">
            <a:avLst/>
          </a:prstGeom>
        </p:spPr>
        <p:txBody>
          <a:bodyPr anchor="ctr">
            <a:normAutofit/>
          </a:bodyPr>
          <a:lstStyle>
            <a:lvl1pPr algn="l">
              <a:defRPr sz="3200" b="1" spc="0">
                <a:solidFill>
                  <a:schemeClr val="accent2">
                    <a:lumMod val="50000"/>
                  </a:schemeClr>
                </a:solidFill>
                <a:latin typeface="Perpetua" panose="02020502060401020303" pitchFamily="18" charset="0"/>
                <a:ea typeface="Roboto Condensed" panose="02000000000000000000" pitchFamily="2"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1BE52937-1B55-42D5-B910-231931024C0F}"/>
              </a:ext>
            </a:extLst>
          </p:cNvPr>
          <p:cNvSpPr>
            <a:spLocks noGrp="1"/>
          </p:cNvSpPr>
          <p:nvPr>
            <p:ph idx="1"/>
          </p:nvPr>
        </p:nvSpPr>
        <p:spPr>
          <a:xfrm>
            <a:off x="304800" y="1453665"/>
            <a:ext cx="5697416" cy="5059363"/>
          </a:xfrm>
          <a:prstGeom prst="rect">
            <a:avLst/>
          </a:prstGeom>
        </p:spPr>
        <p:txBody>
          <a:bodyPr>
            <a:normAutofit/>
          </a:bodyPr>
          <a:lstStyle>
            <a:lvl1pPr marL="285750" indent="-285750">
              <a:spcBef>
                <a:spcPts val="600"/>
              </a:spcBef>
              <a:buClr>
                <a:schemeClr val="tx1">
                  <a:lumMod val="60000"/>
                  <a:lumOff val="40000"/>
                </a:schemeClr>
              </a:buClr>
              <a:buFont typeface="Arial" panose="020B0604020202020204" pitchFamily="34" charset="0"/>
              <a:buChar char="•"/>
              <a:defRPr sz="140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1pPr>
            <a:lvl2pPr marL="571500" indent="-285750">
              <a:spcBef>
                <a:spcPts val="600"/>
              </a:spcBef>
              <a:buClr>
                <a:schemeClr val="tx1">
                  <a:lumMod val="60000"/>
                  <a:lumOff val="40000"/>
                </a:schemeClr>
              </a:buClr>
              <a:buFont typeface="Arial" panose="020B0604020202020204" pitchFamily="34" charset="0"/>
              <a:buChar char="•"/>
              <a:defRPr sz="120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2pPr>
            <a:lvl3pPr marL="74295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3pPr>
            <a:lvl4pPr marL="1028700" indent="-171450">
              <a:spcBef>
                <a:spcPts val="600"/>
              </a:spcBef>
              <a:buClr>
                <a:schemeClr val="tx1">
                  <a:lumMod val="60000"/>
                  <a:lumOff val="40000"/>
                </a:schemeClr>
              </a:buClr>
              <a:buFont typeface="Arial" panose="020B0604020202020204" pitchFamily="34" charset="0"/>
              <a:buChar char="•"/>
              <a:defRPr sz="105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4pPr>
            <a:lvl5pPr marL="1257300" indent="-171450">
              <a:spcBef>
                <a:spcPts val="600"/>
              </a:spcBef>
              <a:buClr>
                <a:schemeClr val="tx1">
                  <a:lumMod val="60000"/>
                  <a:lumOff val="40000"/>
                </a:schemeClr>
              </a:buClr>
              <a:buFont typeface="Arial" panose="020B0604020202020204" pitchFamily="34" charset="0"/>
              <a:buChar char="•"/>
              <a:defRPr sz="105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A516A87D-E0AA-4184-9885-F97BE2B982D8}"/>
              </a:ext>
            </a:extLst>
          </p:cNvPr>
          <p:cNvSpPr>
            <a:spLocks noGrp="1"/>
          </p:cNvSpPr>
          <p:nvPr>
            <p:ph idx="10"/>
          </p:nvPr>
        </p:nvSpPr>
        <p:spPr>
          <a:xfrm>
            <a:off x="6189787" y="1453665"/>
            <a:ext cx="5697416" cy="5059363"/>
          </a:xfrm>
          <a:prstGeom prst="rect">
            <a:avLst/>
          </a:prstGeom>
        </p:spPr>
        <p:txBody>
          <a:bodyPr>
            <a:normAutofit/>
          </a:bodyPr>
          <a:lstStyle>
            <a:lvl1pPr marL="285750" indent="-285750">
              <a:spcBef>
                <a:spcPts val="600"/>
              </a:spcBef>
              <a:buClr>
                <a:schemeClr val="tx1">
                  <a:lumMod val="60000"/>
                  <a:lumOff val="40000"/>
                </a:schemeClr>
              </a:buClr>
              <a:buFont typeface="Arial" panose="020B0604020202020204" pitchFamily="34" charset="0"/>
              <a:buChar char="•"/>
              <a:defRPr sz="140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1pPr>
            <a:lvl2pPr marL="571500" indent="-285750">
              <a:spcBef>
                <a:spcPts val="600"/>
              </a:spcBef>
              <a:buClr>
                <a:schemeClr val="tx1">
                  <a:lumMod val="60000"/>
                  <a:lumOff val="40000"/>
                </a:schemeClr>
              </a:buClr>
              <a:buFont typeface="Arial" panose="020B0604020202020204" pitchFamily="34" charset="0"/>
              <a:buChar char="•"/>
              <a:defRPr sz="120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2pPr>
            <a:lvl3pPr marL="74295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3pPr>
            <a:lvl4pPr marL="1028700" indent="-171450">
              <a:spcBef>
                <a:spcPts val="600"/>
              </a:spcBef>
              <a:buClr>
                <a:schemeClr val="tx1">
                  <a:lumMod val="60000"/>
                  <a:lumOff val="40000"/>
                </a:schemeClr>
              </a:buClr>
              <a:buFont typeface="Arial" panose="020B0604020202020204" pitchFamily="34" charset="0"/>
              <a:buChar char="•"/>
              <a:defRPr sz="105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4pPr>
            <a:lvl5pPr marL="1257300" indent="-171450">
              <a:spcBef>
                <a:spcPts val="600"/>
              </a:spcBef>
              <a:buClr>
                <a:schemeClr val="tx1">
                  <a:lumMod val="60000"/>
                  <a:lumOff val="40000"/>
                </a:schemeClr>
              </a:buClr>
              <a:buFont typeface="Arial" panose="020B0604020202020204" pitchFamily="34" charset="0"/>
              <a:buChar char="•"/>
              <a:defRPr sz="105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3EE272A3-1A53-4B54-8C53-EF1E8A07279A}"/>
              </a:ext>
            </a:extLst>
          </p:cNvPr>
          <p:cNvSpPr>
            <a:spLocks noGrp="1"/>
          </p:cNvSpPr>
          <p:nvPr>
            <p:ph type="body" sz="quarter" idx="11"/>
          </p:nvPr>
        </p:nvSpPr>
        <p:spPr>
          <a:xfrm>
            <a:off x="304802" y="698370"/>
            <a:ext cx="11582399" cy="438150"/>
          </a:xfrm>
          <a:prstGeom prst="rect">
            <a:avLst/>
          </a:prstGeom>
        </p:spPr>
        <p:txBody>
          <a:bodyPr/>
          <a:lstStyle>
            <a:lvl1pPr algn="just">
              <a:defRPr sz="1200">
                <a:solidFill>
                  <a:schemeClr val="accent1">
                    <a:lumMod val="75000"/>
                  </a:schemeClr>
                </a:solidFill>
                <a:latin typeface="Red Hat Display" panose="02010503040201060303" pitchFamily="2" charset="0"/>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dirty="0"/>
              <a:t>Click to edit Master text styles</a:t>
            </a:r>
          </a:p>
        </p:txBody>
      </p:sp>
      <p:sp>
        <p:nvSpPr>
          <p:cNvPr id="2" name="Footer Placeholder 1">
            <a:extLst>
              <a:ext uri="{FF2B5EF4-FFF2-40B4-BE49-F238E27FC236}">
                <a16:creationId xmlns:a16="http://schemas.microsoft.com/office/drawing/2014/main" id="{7CF9B9BC-D3A3-4897-024B-E41A7D8AFF6F}"/>
              </a:ext>
            </a:extLst>
          </p:cNvPr>
          <p:cNvSpPr>
            <a:spLocks noGrp="1"/>
          </p:cNvSpPr>
          <p:nvPr>
            <p:ph type="ftr" sz="quarter" idx="12"/>
          </p:nvPr>
        </p:nvSpPr>
        <p:spPr/>
        <p:txBody>
          <a:bodyPr/>
          <a:lstStyle/>
          <a:p>
            <a:r>
              <a:rPr lang="en-US"/>
              <a:t>For b/d use only. Not for use with public.  | </a:t>
            </a:r>
            <a:endParaRPr lang="en-US" dirty="0"/>
          </a:p>
        </p:txBody>
      </p:sp>
    </p:spTree>
    <p:extLst>
      <p:ext uri="{BB962C8B-B14F-4D97-AF65-F5344CB8AC3E}">
        <p14:creationId xmlns:p14="http://schemas.microsoft.com/office/powerpoint/2010/main" val="3824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1B3EC7-DA1F-429F-B2D2-AE51CB3F8ECC}"/>
              </a:ext>
            </a:extLst>
          </p:cNvPr>
          <p:cNvSpPr/>
          <p:nvPr userDrawn="1"/>
        </p:nvSpPr>
        <p:spPr>
          <a:xfrm>
            <a:off x="0" y="5972974"/>
            <a:ext cx="12192000" cy="885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2" name="Picture 1" descr="A picture containing sitting, small, old, person&#10;&#10;Description automatically generated">
            <a:extLst>
              <a:ext uri="{FF2B5EF4-FFF2-40B4-BE49-F238E27FC236}">
                <a16:creationId xmlns:a16="http://schemas.microsoft.com/office/drawing/2014/main" id="{0209CED7-AD15-4276-82CF-49C96BA80429}"/>
              </a:ext>
            </a:extLst>
          </p:cNvPr>
          <p:cNvPicPr>
            <a:picLocks noChangeAspect="1"/>
          </p:cNvPicPr>
          <p:nvPr userDrawn="1"/>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1" y="0"/>
            <a:ext cx="12192001" cy="5179592"/>
          </a:xfrm>
          <a:prstGeom prst="rect">
            <a:avLst/>
          </a:prstGeom>
        </p:spPr>
      </p:pic>
      <p:pic>
        <p:nvPicPr>
          <p:cNvPr id="3" name="Picture 2">
            <a:extLst>
              <a:ext uri="{FF2B5EF4-FFF2-40B4-BE49-F238E27FC236}">
                <a16:creationId xmlns:a16="http://schemas.microsoft.com/office/drawing/2014/main" id="{5D819B89-9F3F-474B-ABF7-90D7AB5B6F1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67704" y="453589"/>
            <a:ext cx="2325435" cy="684220"/>
          </a:xfrm>
          <a:prstGeom prst="rect">
            <a:avLst/>
          </a:prstGeom>
        </p:spPr>
      </p:pic>
      <p:sp>
        <p:nvSpPr>
          <p:cNvPr id="4" name="Footer Placeholder 3">
            <a:extLst>
              <a:ext uri="{FF2B5EF4-FFF2-40B4-BE49-F238E27FC236}">
                <a16:creationId xmlns:a16="http://schemas.microsoft.com/office/drawing/2014/main" id="{741D87D7-8E4C-2E63-F5B8-F49F6B91DE2C}"/>
              </a:ext>
            </a:extLst>
          </p:cNvPr>
          <p:cNvSpPr>
            <a:spLocks noGrp="1"/>
          </p:cNvSpPr>
          <p:nvPr>
            <p:ph type="ftr" sz="quarter" idx="10"/>
          </p:nvPr>
        </p:nvSpPr>
        <p:spPr/>
        <p:txBody>
          <a:bodyPr/>
          <a:lstStyle/>
          <a:p>
            <a:r>
              <a:rPr lang="en-US"/>
              <a:t>For b/d use only. Not for use with public.  | </a:t>
            </a:r>
            <a:endParaRPr lang="en-US" dirty="0"/>
          </a:p>
        </p:txBody>
      </p:sp>
      <p:sp>
        <p:nvSpPr>
          <p:cNvPr id="5" name="Rectangle 1031">
            <a:extLst>
              <a:ext uri="{FF2B5EF4-FFF2-40B4-BE49-F238E27FC236}">
                <a16:creationId xmlns:a16="http://schemas.microsoft.com/office/drawing/2014/main" id="{68399EDA-06AF-8A42-88AD-FA7674AD7A41}"/>
              </a:ext>
            </a:extLst>
          </p:cNvPr>
          <p:cNvSpPr txBox="1">
            <a:spLocks noChangeArrowheads="1"/>
          </p:cNvSpPr>
          <p:nvPr userDrawn="1"/>
        </p:nvSpPr>
        <p:spPr>
          <a:xfrm>
            <a:off x="11485511" y="6436484"/>
            <a:ext cx="483852" cy="285750"/>
          </a:xfrm>
          <a:prstGeom prst="rect">
            <a:avLst/>
          </a:prstGeom>
          <a:ln/>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defRPr/>
            </a:pPr>
            <a:fld id="{06E24FA1-55E6-4D8D-8466-4F1E2771CFB1}" type="slidenum">
              <a:rPr lang="en-GB" sz="700" b="1" smtClean="0">
                <a:solidFill>
                  <a:schemeClr val="tx1">
                    <a:lumMod val="65000"/>
                    <a:lumOff val="35000"/>
                  </a:schemeClr>
                </a:solidFill>
                <a:latin typeface="Georgia" panose="02040502050405020303" pitchFamily="18" charset="0"/>
                <a:ea typeface="Roboto Condensed" panose="02000000000000000000" pitchFamily="2" charset="0"/>
              </a:rPr>
              <a:pPr algn="r" eaLnBrk="1" hangingPunct="1">
                <a:defRPr/>
              </a:pPr>
              <a:t>‹#›</a:t>
            </a:fld>
            <a:endParaRPr lang="en-GB" sz="700" b="1" dirty="0">
              <a:solidFill>
                <a:schemeClr val="tx1">
                  <a:lumMod val="65000"/>
                  <a:lumOff val="35000"/>
                </a:schemeClr>
              </a:solidFill>
              <a:latin typeface="Georgia" panose="02040502050405020303" pitchFamily="18" charset="0"/>
              <a:ea typeface="Roboto Condensed" panose="02000000000000000000" pitchFamily="2" charset="0"/>
            </a:endParaRPr>
          </a:p>
        </p:txBody>
      </p:sp>
    </p:spTree>
    <p:extLst>
      <p:ext uri="{BB962C8B-B14F-4D97-AF65-F5344CB8AC3E}">
        <p14:creationId xmlns:p14="http://schemas.microsoft.com/office/powerpoint/2010/main" val="768047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DA8C43-E19C-4716-85AC-6ECDE81B0817}"/>
              </a:ext>
            </a:extLst>
          </p:cNvPr>
          <p:cNvSpPr/>
          <p:nvPr userDrawn="1"/>
        </p:nvSpPr>
        <p:spPr>
          <a:xfrm>
            <a:off x="0" y="2664348"/>
            <a:ext cx="12192000" cy="4582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endParaRPr lang="en-US" sz="2800" dirty="0">
              <a:solidFill>
                <a:schemeClr val="accent1">
                  <a:lumMod val="75000"/>
                </a:schemeClr>
              </a:solidFill>
              <a:latin typeface="Red Hat Display Medium" panose="02010603040201060303" pitchFamily="2" charset="0"/>
            </a:endParaRPr>
          </a:p>
        </p:txBody>
      </p:sp>
      <p:sp>
        <p:nvSpPr>
          <p:cNvPr id="4" name="Title 1">
            <a:extLst>
              <a:ext uri="{FF2B5EF4-FFF2-40B4-BE49-F238E27FC236}">
                <a16:creationId xmlns:a16="http://schemas.microsoft.com/office/drawing/2014/main" id="{BCE0FB3A-AE13-409B-A9DF-301171E5E9FB}"/>
              </a:ext>
            </a:extLst>
          </p:cNvPr>
          <p:cNvSpPr>
            <a:spLocks noGrp="1"/>
          </p:cNvSpPr>
          <p:nvPr>
            <p:ph type="title"/>
          </p:nvPr>
        </p:nvSpPr>
        <p:spPr>
          <a:xfrm>
            <a:off x="304800" y="2590792"/>
            <a:ext cx="11582400" cy="639762"/>
          </a:xfrm>
          <a:prstGeom prst="rect">
            <a:avLst/>
          </a:prstGeom>
        </p:spPr>
        <p:txBody>
          <a:bodyPr anchor="ctr">
            <a:normAutofit/>
          </a:bodyPr>
          <a:lstStyle>
            <a:lvl1pPr algn="l">
              <a:defRPr sz="2400" b="1" spc="0">
                <a:solidFill>
                  <a:schemeClr val="accent1">
                    <a:lumMod val="75000"/>
                  </a:schemeClr>
                </a:solidFill>
                <a:latin typeface="Perpetua" panose="02020502060401020303" pitchFamily="18" charset="0"/>
                <a:ea typeface="Roboto Condensed" panose="02000000000000000000" pitchFamily="2" charset="0"/>
              </a:defRPr>
            </a:lvl1pPr>
          </a:lstStyle>
          <a:p>
            <a:r>
              <a:rPr lang="en-US" dirty="0"/>
              <a:t>Click to edit Master title style</a:t>
            </a:r>
          </a:p>
        </p:txBody>
      </p:sp>
      <p:sp>
        <p:nvSpPr>
          <p:cNvPr id="2" name="Footer Placeholder 1">
            <a:extLst>
              <a:ext uri="{FF2B5EF4-FFF2-40B4-BE49-F238E27FC236}">
                <a16:creationId xmlns:a16="http://schemas.microsoft.com/office/drawing/2014/main" id="{1BAF9251-5722-9CFD-078C-FEF3E9E52016}"/>
              </a:ext>
            </a:extLst>
          </p:cNvPr>
          <p:cNvSpPr>
            <a:spLocks noGrp="1"/>
          </p:cNvSpPr>
          <p:nvPr>
            <p:ph type="ftr" sz="quarter" idx="10"/>
          </p:nvPr>
        </p:nvSpPr>
        <p:spPr/>
        <p:txBody>
          <a:bodyPr/>
          <a:lstStyle/>
          <a:p>
            <a:r>
              <a:rPr lang="en-US"/>
              <a:t>For b/d use only. Not for use with public.  | </a:t>
            </a:r>
            <a:endParaRPr lang="en-US" dirty="0"/>
          </a:p>
        </p:txBody>
      </p:sp>
    </p:spTree>
    <p:extLst>
      <p:ext uri="{BB962C8B-B14F-4D97-AF65-F5344CB8AC3E}">
        <p14:creationId xmlns:p14="http://schemas.microsoft.com/office/powerpoint/2010/main" val="2935124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642BB4-C8A0-4B94-8262-02063D1736EE}"/>
              </a:ext>
            </a:extLst>
          </p:cNvPr>
          <p:cNvSpPr>
            <a:spLocks noGrp="1"/>
          </p:cNvSpPr>
          <p:nvPr>
            <p:ph type="title"/>
          </p:nvPr>
        </p:nvSpPr>
        <p:spPr>
          <a:xfrm>
            <a:off x="304800" y="197572"/>
            <a:ext cx="11582400" cy="639762"/>
          </a:xfrm>
          <a:prstGeom prst="rect">
            <a:avLst/>
          </a:prstGeom>
        </p:spPr>
        <p:txBody>
          <a:bodyPr lIns="0" anchor="ctr">
            <a:normAutofit/>
          </a:bodyPr>
          <a:lstStyle>
            <a:lvl1pPr algn="l">
              <a:defRPr sz="2400" b="1" spc="0">
                <a:solidFill>
                  <a:schemeClr val="accent1"/>
                </a:solidFill>
                <a:latin typeface="Georgia" panose="02040502050405020303" pitchFamily="18" charset="0"/>
                <a:ea typeface="Roboto Condensed" panose="02000000000000000000" pitchFamily="2" charset="0"/>
              </a:defRPr>
            </a:lvl1pPr>
          </a:lstStyle>
          <a:p>
            <a:r>
              <a:rPr lang="en-US" dirty="0"/>
              <a:t>Click to edit Master title style</a:t>
            </a:r>
          </a:p>
        </p:txBody>
      </p:sp>
      <p:sp>
        <p:nvSpPr>
          <p:cNvPr id="4" name="Content Placeholder 2">
            <a:extLst>
              <a:ext uri="{FF2B5EF4-FFF2-40B4-BE49-F238E27FC236}">
                <a16:creationId xmlns:a16="http://schemas.microsoft.com/office/drawing/2014/main" id="{101E3BF1-8136-4B2E-9116-3F1C67917557}"/>
              </a:ext>
            </a:extLst>
          </p:cNvPr>
          <p:cNvSpPr>
            <a:spLocks noGrp="1"/>
          </p:cNvSpPr>
          <p:nvPr>
            <p:ph idx="1"/>
          </p:nvPr>
        </p:nvSpPr>
        <p:spPr>
          <a:xfrm>
            <a:off x="304800" y="1453665"/>
            <a:ext cx="11582400" cy="5059363"/>
          </a:xfrm>
          <a:prstGeom prst="rect">
            <a:avLst/>
          </a:prstGeom>
        </p:spPr>
        <p:txBody>
          <a:bodyPr lIns="0">
            <a:normAutofit/>
          </a:bodyPr>
          <a:lstStyle>
            <a:lvl1pPr marL="0" indent="0">
              <a:spcBef>
                <a:spcPts val="600"/>
              </a:spcBef>
              <a:buClr>
                <a:schemeClr val="tx1">
                  <a:lumMod val="60000"/>
                  <a:lumOff val="40000"/>
                </a:schemeClr>
              </a:buClr>
              <a:buFont typeface="Arial" panose="020B0604020202020204" pitchFamily="34" charset="0"/>
              <a:buNone/>
              <a:defRPr sz="1600" b="1">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1pPr>
            <a:lvl2pPr marL="571500" indent="-285750">
              <a:spcBef>
                <a:spcPts val="600"/>
              </a:spcBef>
              <a:buClr>
                <a:schemeClr val="tx1">
                  <a:lumMod val="60000"/>
                  <a:lumOff val="40000"/>
                </a:schemeClr>
              </a:buClr>
              <a:buFont typeface="Arial" panose="020B0604020202020204" pitchFamily="34" charset="0"/>
              <a:buChar char="•"/>
              <a:defRPr sz="14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2pPr>
            <a:lvl3pPr marL="742950" indent="-171450">
              <a:spcBef>
                <a:spcPts val="600"/>
              </a:spcBef>
              <a:buClr>
                <a:schemeClr val="tx1">
                  <a:lumMod val="60000"/>
                  <a:lumOff val="40000"/>
                </a:schemeClr>
              </a:buClr>
              <a:buFont typeface="Arial" panose="020B0604020202020204" pitchFamily="34" charset="0"/>
              <a:buChar char="•"/>
              <a:defRPr sz="12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3pPr>
            <a:lvl4pPr marL="10287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4pPr>
            <a:lvl5pPr marL="12573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7D31532C-C436-4933-82EF-2CEA6591C243}"/>
              </a:ext>
            </a:extLst>
          </p:cNvPr>
          <p:cNvSpPr>
            <a:spLocks noGrp="1"/>
          </p:cNvSpPr>
          <p:nvPr>
            <p:ph type="body" sz="quarter" idx="11"/>
          </p:nvPr>
        </p:nvSpPr>
        <p:spPr>
          <a:xfrm>
            <a:off x="304802" y="837334"/>
            <a:ext cx="11582399" cy="438150"/>
          </a:xfrm>
          <a:prstGeom prst="rect">
            <a:avLst/>
          </a:prstGeom>
        </p:spPr>
        <p:txBody>
          <a:bodyPr lIns="0"/>
          <a:lstStyle>
            <a:lvl1pPr algn="just">
              <a:lnSpc>
                <a:spcPts val="1840"/>
              </a:lnSpc>
              <a:defRPr sz="1200">
                <a:solidFill>
                  <a:schemeClr val="tx1">
                    <a:lumMod val="65000"/>
                    <a:lumOff val="35000"/>
                  </a:schemeClr>
                </a:solidFill>
                <a:latin typeface="Arial" panose="020B0604020202020204" pitchFamily="34" charset="0"/>
                <a:cs typeface="Arial" panose="020B0604020202020204" pitchFamily="34" charset="0"/>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dirty="0"/>
              <a:t>Click to edit Master text styles</a:t>
            </a:r>
          </a:p>
        </p:txBody>
      </p:sp>
      <p:sp>
        <p:nvSpPr>
          <p:cNvPr id="2" name="Footer Placeholder 1">
            <a:extLst>
              <a:ext uri="{FF2B5EF4-FFF2-40B4-BE49-F238E27FC236}">
                <a16:creationId xmlns:a16="http://schemas.microsoft.com/office/drawing/2014/main" id="{F8FD9799-89F3-50AC-D0B4-4EEA340CC353}"/>
              </a:ext>
            </a:extLst>
          </p:cNvPr>
          <p:cNvSpPr>
            <a:spLocks noGrp="1"/>
          </p:cNvSpPr>
          <p:nvPr>
            <p:ph type="ftr" sz="quarter" idx="12"/>
          </p:nvPr>
        </p:nvSpPr>
        <p:spPr/>
        <p:txBody>
          <a:bodyPr/>
          <a:lstStyle/>
          <a:p>
            <a:r>
              <a:rPr lang="en-US"/>
              <a:t>For b/d use only. Not for use with public.  | </a:t>
            </a:r>
            <a:endParaRPr lang="en-US" dirty="0"/>
          </a:p>
        </p:txBody>
      </p:sp>
    </p:spTree>
    <p:extLst>
      <p:ext uri="{BB962C8B-B14F-4D97-AF65-F5344CB8AC3E}">
        <p14:creationId xmlns:p14="http://schemas.microsoft.com/office/powerpoint/2010/main" val="3794862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63B6CE-DCAE-0047-9A08-92CE16FA9A02}"/>
              </a:ext>
            </a:extLst>
          </p:cNvPr>
          <p:cNvSpPr>
            <a:spLocks noGrp="1"/>
          </p:cNvSpPr>
          <p:nvPr>
            <p:ph type="title"/>
          </p:nvPr>
        </p:nvSpPr>
        <p:spPr>
          <a:xfrm>
            <a:off x="304800" y="197572"/>
            <a:ext cx="11582400" cy="639762"/>
          </a:xfrm>
          <a:prstGeom prst="rect">
            <a:avLst/>
          </a:prstGeom>
        </p:spPr>
        <p:txBody>
          <a:bodyPr lIns="0" anchor="ctr">
            <a:normAutofit/>
          </a:bodyPr>
          <a:lstStyle>
            <a:lvl1pPr algn="l">
              <a:defRPr sz="2400" b="1" spc="0">
                <a:solidFill>
                  <a:schemeClr val="accent1"/>
                </a:solidFill>
                <a:latin typeface="Georgia" panose="02040502050405020303" pitchFamily="18" charset="0"/>
                <a:ea typeface="Roboto Condensed" panose="02000000000000000000" pitchFamily="2" charset="0"/>
              </a:defRPr>
            </a:lvl1pPr>
          </a:lstStyle>
          <a:p>
            <a:r>
              <a:rPr lang="en-US" dirty="0"/>
              <a:t>Click to edit Master title style</a:t>
            </a:r>
          </a:p>
        </p:txBody>
      </p:sp>
      <p:sp>
        <p:nvSpPr>
          <p:cNvPr id="9" name="Text Placeholder 5">
            <a:extLst>
              <a:ext uri="{FF2B5EF4-FFF2-40B4-BE49-F238E27FC236}">
                <a16:creationId xmlns:a16="http://schemas.microsoft.com/office/drawing/2014/main" id="{049DD1B5-7913-8142-88B7-38347D2A3CD4}"/>
              </a:ext>
            </a:extLst>
          </p:cNvPr>
          <p:cNvSpPr>
            <a:spLocks noGrp="1"/>
          </p:cNvSpPr>
          <p:nvPr>
            <p:ph type="body" sz="quarter" idx="11"/>
          </p:nvPr>
        </p:nvSpPr>
        <p:spPr>
          <a:xfrm>
            <a:off x="304802" y="837334"/>
            <a:ext cx="11582399" cy="438150"/>
          </a:xfrm>
          <a:prstGeom prst="rect">
            <a:avLst/>
          </a:prstGeom>
        </p:spPr>
        <p:txBody>
          <a:bodyPr lIns="0"/>
          <a:lstStyle>
            <a:lvl1pPr algn="just">
              <a:lnSpc>
                <a:spcPts val="1840"/>
              </a:lnSpc>
              <a:defRPr sz="1200">
                <a:solidFill>
                  <a:schemeClr val="tx1">
                    <a:lumMod val="65000"/>
                    <a:lumOff val="35000"/>
                  </a:schemeClr>
                </a:solidFill>
                <a:latin typeface="Arial" panose="020B0604020202020204" pitchFamily="34" charset="0"/>
                <a:cs typeface="Arial" panose="020B0604020202020204" pitchFamily="34" charset="0"/>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dirty="0"/>
              <a:t>Click to edit Master text styles</a:t>
            </a:r>
          </a:p>
        </p:txBody>
      </p:sp>
      <p:sp>
        <p:nvSpPr>
          <p:cNvPr id="2" name="Footer Placeholder 1">
            <a:extLst>
              <a:ext uri="{FF2B5EF4-FFF2-40B4-BE49-F238E27FC236}">
                <a16:creationId xmlns:a16="http://schemas.microsoft.com/office/drawing/2014/main" id="{6407EE7E-D4F6-8557-4EC2-EAAA94AF90CC}"/>
              </a:ext>
            </a:extLst>
          </p:cNvPr>
          <p:cNvSpPr>
            <a:spLocks noGrp="1"/>
          </p:cNvSpPr>
          <p:nvPr>
            <p:ph type="ftr" sz="quarter" idx="12"/>
          </p:nvPr>
        </p:nvSpPr>
        <p:spPr/>
        <p:txBody>
          <a:bodyPr/>
          <a:lstStyle/>
          <a:p>
            <a:r>
              <a:rPr lang="en-US"/>
              <a:t>For b/d use only. Not for use with public.  | </a:t>
            </a:r>
            <a:endParaRPr lang="en-US" dirty="0"/>
          </a:p>
        </p:txBody>
      </p:sp>
    </p:spTree>
    <p:extLst>
      <p:ext uri="{BB962C8B-B14F-4D97-AF65-F5344CB8AC3E}">
        <p14:creationId xmlns:p14="http://schemas.microsoft.com/office/powerpoint/2010/main" val="694909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79A2-3E94-4843-A58E-B1023EAC72CB}"/>
              </a:ext>
            </a:extLst>
          </p:cNvPr>
          <p:cNvSpPr>
            <a:spLocks noGrp="1"/>
          </p:cNvSpPr>
          <p:nvPr>
            <p:ph type="title"/>
          </p:nvPr>
        </p:nvSpPr>
        <p:spPr/>
        <p:txBody>
          <a:bodyPr/>
          <a:lstStyle>
            <a:lvl1pPr>
              <a:defRPr>
                <a:solidFill>
                  <a:srgbClr val="3E214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20030F7-569C-1A43-9769-83F1F3410866}"/>
              </a:ext>
            </a:extLst>
          </p:cNvPr>
          <p:cNvSpPr>
            <a:spLocks noGrp="1"/>
          </p:cNvSpPr>
          <p:nvPr>
            <p:ph idx="1"/>
          </p:nvPr>
        </p:nvSpPr>
        <p:spPr>
          <a:xfrm>
            <a:off x="838200" y="1237766"/>
            <a:ext cx="10515600" cy="48499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8C20FDD7-1C7E-4781-8D1A-5FD215B4EA17}"/>
              </a:ext>
            </a:extLst>
          </p:cNvPr>
          <p:cNvSpPr>
            <a:spLocks noGrp="1"/>
          </p:cNvSpPr>
          <p:nvPr>
            <p:ph type="sldNum" sz="quarter" idx="11"/>
          </p:nvPr>
        </p:nvSpPr>
        <p:spPr/>
        <p:txBody>
          <a:bodyPr/>
          <a:lstStyle/>
          <a:p>
            <a:fld id="{DB6B2E43-C9B0-42D0-A056-A1D63AEB9B36}" type="slidenum">
              <a:rPr lang="en-US" smtClean="0"/>
              <a:t>‹#›</a:t>
            </a:fld>
            <a:endParaRPr lang="en-US"/>
          </a:p>
        </p:txBody>
      </p:sp>
      <p:sp>
        <p:nvSpPr>
          <p:cNvPr id="4" name="Footer Placeholder 3">
            <a:extLst>
              <a:ext uri="{FF2B5EF4-FFF2-40B4-BE49-F238E27FC236}">
                <a16:creationId xmlns:a16="http://schemas.microsoft.com/office/drawing/2014/main" id="{38716E06-C067-62E9-7DFA-DBFADB6B6EAF}"/>
              </a:ext>
            </a:extLst>
          </p:cNvPr>
          <p:cNvSpPr>
            <a:spLocks noGrp="1"/>
          </p:cNvSpPr>
          <p:nvPr>
            <p:ph type="ftr" sz="quarter" idx="12"/>
          </p:nvPr>
        </p:nvSpPr>
        <p:spPr/>
        <p:txBody>
          <a:bodyPr/>
          <a:lstStyle/>
          <a:p>
            <a:r>
              <a:rPr lang="en-US"/>
              <a:t>For b/d use only. Not for use with public.  | </a:t>
            </a:r>
            <a:endParaRPr lang="en-US" dirty="0"/>
          </a:p>
        </p:txBody>
      </p:sp>
    </p:spTree>
    <p:extLst>
      <p:ext uri="{BB962C8B-B14F-4D97-AF65-F5344CB8AC3E}">
        <p14:creationId xmlns:p14="http://schemas.microsoft.com/office/powerpoint/2010/main" val="82659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642BB4-C8A0-4B94-8262-02063D1736EE}"/>
              </a:ext>
            </a:extLst>
          </p:cNvPr>
          <p:cNvSpPr>
            <a:spLocks noGrp="1"/>
          </p:cNvSpPr>
          <p:nvPr>
            <p:ph type="title"/>
          </p:nvPr>
        </p:nvSpPr>
        <p:spPr>
          <a:xfrm>
            <a:off x="304800" y="197572"/>
            <a:ext cx="11582400" cy="639762"/>
          </a:xfrm>
          <a:prstGeom prst="rect">
            <a:avLst/>
          </a:prstGeom>
        </p:spPr>
        <p:txBody>
          <a:bodyPr lIns="0" anchor="ctr">
            <a:normAutofit/>
          </a:bodyPr>
          <a:lstStyle>
            <a:lvl1pPr algn="l">
              <a:defRPr sz="2400" b="1" spc="0">
                <a:solidFill>
                  <a:schemeClr val="accent1"/>
                </a:solidFill>
                <a:latin typeface="Georgia" panose="02040502050405020303" pitchFamily="18" charset="0"/>
                <a:ea typeface="Roboto Condensed" panose="02000000000000000000" pitchFamily="2" charset="0"/>
              </a:defRPr>
            </a:lvl1pPr>
          </a:lstStyle>
          <a:p>
            <a:r>
              <a:rPr lang="en-US" dirty="0"/>
              <a:t>Click to edit Master title style</a:t>
            </a:r>
          </a:p>
        </p:txBody>
      </p:sp>
      <p:sp>
        <p:nvSpPr>
          <p:cNvPr id="4" name="Content Placeholder 2">
            <a:extLst>
              <a:ext uri="{FF2B5EF4-FFF2-40B4-BE49-F238E27FC236}">
                <a16:creationId xmlns:a16="http://schemas.microsoft.com/office/drawing/2014/main" id="{101E3BF1-8136-4B2E-9116-3F1C67917557}"/>
              </a:ext>
            </a:extLst>
          </p:cNvPr>
          <p:cNvSpPr>
            <a:spLocks noGrp="1"/>
          </p:cNvSpPr>
          <p:nvPr>
            <p:ph idx="1"/>
          </p:nvPr>
        </p:nvSpPr>
        <p:spPr>
          <a:xfrm>
            <a:off x="304800" y="1477096"/>
            <a:ext cx="11582400" cy="5059363"/>
          </a:xfrm>
          <a:prstGeom prst="rect">
            <a:avLst/>
          </a:prstGeom>
        </p:spPr>
        <p:txBody>
          <a:bodyPr lIns="0">
            <a:normAutofit/>
          </a:bodyPr>
          <a:lstStyle>
            <a:lvl1pPr marL="0" indent="0">
              <a:spcBef>
                <a:spcPts val="600"/>
              </a:spcBef>
              <a:buClr>
                <a:schemeClr val="tx1">
                  <a:lumMod val="60000"/>
                  <a:lumOff val="40000"/>
                </a:schemeClr>
              </a:buClr>
              <a:buFont typeface="Arial" panose="020B0604020202020204" pitchFamily="34" charset="0"/>
              <a:buNone/>
              <a:defRPr sz="1600" b="1">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1pPr>
            <a:lvl2pPr marL="571500" indent="-285750">
              <a:spcBef>
                <a:spcPts val="600"/>
              </a:spcBef>
              <a:buClr>
                <a:schemeClr val="tx1">
                  <a:lumMod val="60000"/>
                  <a:lumOff val="40000"/>
                </a:schemeClr>
              </a:buClr>
              <a:buFont typeface="Arial" panose="020B0604020202020204" pitchFamily="34" charset="0"/>
              <a:buChar char="•"/>
              <a:defRPr sz="14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2pPr>
            <a:lvl3pPr marL="742950" indent="-171450">
              <a:spcBef>
                <a:spcPts val="600"/>
              </a:spcBef>
              <a:buClr>
                <a:schemeClr val="tx1">
                  <a:lumMod val="60000"/>
                  <a:lumOff val="40000"/>
                </a:schemeClr>
              </a:buClr>
              <a:buFont typeface="Arial" panose="020B0604020202020204" pitchFamily="34" charset="0"/>
              <a:buChar char="•"/>
              <a:defRPr sz="12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3pPr>
            <a:lvl4pPr marL="10287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4pPr>
            <a:lvl5pPr marL="12573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7D31532C-C436-4933-82EF-2CEA6591C243}"/>
              </a:ext>
            </a:extLst>
          </p:cNvPr>
          <p:cNvSpPr>
            <a:spLocks noGrp="1"/>
          </p:cNvSpPr>
          <p:nvPr>
            <p:ph type="body" sz="quarter" idx="11"/>
          </p:nvPr>
        </p:nvSpPr>
        <p:spPr>
          <a:xfrm>
            <a:off x="304802" y="837334"/>
            <a:ext cx="11582399" cy="438150"/>
          </a:xfrm>
          <a:prstGeom prst="rect">
            <a:avLst/>
          </a:prstGeom>
        </p:spPr>
        <p:txBody>
          <a:bodyPr lIns="0"/>
          <a:lstStyle>
            <a:lvl1pPr algn="just">
              <a:lnSpc>
                <a:spcPts val="1840"/>
              </a:lnSpc>
              <a:defRPr sz="1200">
                <a:solidFill>
                  <a:schemeClr val="tx1">
                    <a:lumMod val="65000"/>
                    <a:lumOff val="35000"/>
                  </a:schemeClr>
                </a:solidFill>
                <a:latin typeface="Arial" panose="020B0604020202020204" pitchFamily="34" charset="0"/>
                <a:cs typeface="Arial" panose="020B0604020202020204" pitchFamily="34" charset="0"/>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50835187"/>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ullets - 1 Column" preserve="1">
  <p:cSld name="Bullets - 1 Column">
    <p:spTree>
      <p:nvGrpSpPr>
        <p:cNvPr id="1" name="Shape 36"/>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BE52937-1B55-42D5-B910-231931024C0F}"/>
              </a:ext>
            </a:extLst>
          </p:cNvPr>
          <p:cNvSpPr>
            <a:spLocks noGrp="1"/>
          </p:cNvSpPr>
          <p:nvPr>
            <p:ph idx="1"/>
          </p:nvPr>
        </p:nvSpPr>
        <p:spPr>
          <a:xfrm>
            <a:off x="304800" y="1579793"/>
            <a:ext cx="5697416" cy="5059363"/>
          </a:xfrm>
          <a:prstGeom prst="rect">
            <a:avLst/>
          </a:prstGeom>
        </p:spPr>
        <p:txBody>
          <a:bodyPr>
            <a:normAutofit/>
          </a:bodyPr>
          <a:lstStyle>
            <a:lvl1pPr marL="0" indent="0">
              <a:spcBef>
                <a:spcPts val="600"/>
              </a:spcBef>
              <a:buClr>
                <a:schemeClr val="tx1">
                  <a:lumMod val="60000"/>
                  <a:lumOff val="40000"/>
                </a:schemeClr>
              </a:buClr>
              <a:buFont typeface="Arial" panose="020B0604020202020204" pitchFamily="34" charset="0"/>
              <a:buNone/>
              <a:defRPr sz="16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1pPr>
            <a:lvl2pPr marL="571500" indent="-285750">
              <a:spcBef>
                <a:spcPts val="600"/>
              </a:spcBef>
              <a:buClr>
                <a:schemeClr val="tx1">
                  <a:lumMod val="60000"/>
                  <a:lumOff val="40000"/>
                </a:schemeClr>
              </a:buClr>
              <a:buFont typeface="Arial" panose="020B0604020202020204" pitchFamily="34" charset="0"/>
              <a:buChar char="•"/>
              <a:defRPr sz="14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2pPr>
            <a:lvl3pPr marL="742950" indent="-171450">
              <a:spcBef>
                <a:spcPts val="600"/>
              </a:spcBef>
              <a:buClr>
                <a:schemeClr val="tx1">
                  <a:lumMod val="60000"/>
                  <a:lumOff val="40000"/>
                </a:schemeClr>
              </a:buClr>
              <a:buFont typeface="Arial" panose="020B0604020202020204" pitchFamily="34" charset="0"/>
              <a:buChar char="•"/>
              <a:defRPr sz="12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3pPr>
            <a:lvl4pPr marL="10287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4pPr>
            <a:lvl5pPr marL="12573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a:extLst>
              <a:ext uri="{FF2B5EF4-FFF2-40B4-BE49-F238E27FC236}">
                <a16:creationId xmlns:a16="http://schemas.microsoft.com/office/drawing/2014/main" id="{A516A87D-E0AA-4184-9885-F97BE2B982D8}"/>
              </a:ext>
            </a:extLst>
          </p:cNvPr>
          <p:cNvSpPr>
            <a:spLocks noGrp="1"/>
          </p:cNvSpPr>
          <p:nvPr>
            <p:ph idx="10"/>
          </p:nvPr>
        </p:nvSpPr>
        <p:spPr>
          <a:xfrm>
            <a:off x="6189787" y="1579793"/>
            <a:ext cx="5697416" cy="5059363"/>
          </a:xfrm>
          <a:prstGeom prst="rect">
            <a:avLst/>
          </a:prstGeom>
        </p:spPr>
        <p:txBody>
          <a:bodyPr>
            <a:normAutofit/>
          </a:bodyPr>
          <a:lstStyle>
            <a:lvl1pPr marL="0" indent="0">
              <a:spcBef>
                <a:spcPts val="600"/>
              </a:spcBef>
              <a:buClr>
                <a:schemeClr val="tx1">
                  <a:lumMod val="60000"/>
                  <a:lumOff val="40000"/>
                </a:schemeClr>
              </a:buClr>
              <a:buFont typeface="Arial" panose="020B0604020202020204" pitchFamily="34" charset="0"/>
              <a:buNone/>
              <a:defRPr sz="16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1pPr>
            <a:lvl2pPr marL="571500" indent="-285750">
              <a:spcBef>
                <a:spcPts val="600"/>
              </a:spcBef>
              <a:buClr>
                <a:schemeClr val="tx1">
                  <a:lumMod val="60000"/>
                  <a:lumOff val="40000"/>
                </a:schemeClr>
              </a:buClr>
              <a:buFont typeface="Arial" panose="020B0604020202020204" pitchFamily="34" charset="0"/>
              <a:buChar char="•"/>
              <a:defRPr sz="14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2pPr>
            <a:lvl3pPr marL="742950" indent="-171450">
              <a:spcBef>
                <a:spcPts val="600"/>
              </a:spcBef>
              <a:buClr>
                <a:schemeClr val="tx1">
                  <a:lumMod val="60000"/>
                  <a:lumOff val="40000"/>
                </a:schemeClr>
              </a:buClr>
              <a:buFont typeface="Arial" panose="020B0604020202020204" pitchFamily="34" charset="0"/>
              <a:buChar char="•"/>
              <a:defRPr sz="12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3pPr>
            <a:lvl4pPr marL="10287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4pPr>
            <a:lvl5pPr marL="12573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FB544198-42F7-D442-89FD-E3CF0034B2C6}"/>
              </a:ext>
            </a:extLst>
          </p:cNvPr>
          <p:cNvSpPr>
            <a:spLocks noGrp="1"/>
          </p:cNvSpPr>
          <p:nvPr>
            <p:ph type="title"/>
          </p:nvPr>
        </p:nvSpPr>
        <p:spPr>
          <a:xfrm>
            <a:off x="304800" y="197572"/>
            <a:ext cx="11582400" cy="639762"/>
          </a:xfrm>
          <a:prstGeom prst="rect">
            <a:avLst/>
          </a:prstGeom>
        </p:spPr>
        <p:txBody>
          <a:bodyPr lIns="0" anchor="ctr">
            <a:normAutofit/>
          </a:bodyPr>
          <a:lstStyle>
            <a:lvl1pPr algn="l">
              <a:defRPr sz="2400" b="1" spc="0">
                <a:solidFill>
                  <a:schemeClr val="accent1"/>
                </a:solidFill>
                <a:latin typeface="Georgia" panose="02040502050405020303" pitchFamily="18" charset="0"/>
                <a:ea typeface="Roboto Condensed" panose="02000000000000000000" pitchFamily="2" charset="0"/>
              </a:defRPr>
            </a:lvl1pPr>
          </a:lstStyle>
          <a:p>
            <a:r>
              <a:rPr lang="en-US"/>
              <a:t>Click to edit Master title style</a:t>
            </a:r>
            <a:endParaRPr lang="en-US" dirty="0"/>
          </a:p>
        </p:txBody>
      </p:sp>
      <p:sp>
        <p:nvSpPr>
          <p:cNvPr id="11" name="Text Placeholder 5">
            <a:extLst>
              <a:ext uri="{FF2B5EF4-FFF2-40B4-BE49-F238E27FC236}">
                <a16:creationId xmlns:a16="http://schemas.microsoft.com/office/drawing/2014/main" id="{BE8109D7-8D19-F644-B715-6FF1D5C93803}"/>
              </a:ext>
            </a:extLst>
          </p:cNvPr>
          <p:cNvSpPr>
            <a:spLocks noGrp="1"/>
          </p:cNvSpPr>
          <p:nvPr>
            <p:ph type="body" sz="quarter" idx="11"/>
          </p:nvPr>
        </p:nvSpPr>
        <p:spPr>
          <a:xfrm>
            <a:off x="304802" y="837334"/>
            <a:ext cx="11582399" cy="438150"/>
          </a:xfrm>
          <a:prstGeom prst="rect">
            <a:avLst/>
          </a:prstGeom>
        </p:spPr>
        <p:txBody>
          <a:bodyPr lIns="0"/>
          <a:lstStyle>
            <a:lvl1pPr algn="just">
              <a:lnSpc>
                <a:spcPts val="1840"/>
              </a:lnSpc>
              <a:defRPr sz="1200">
                <a:solidFill>
                  <a:schemeClr val="tx1">
                    <a:lumMod val="65000"/>
                    <a:lumOff val="35000"/>
                  </a:schemeClr>
                </a:solidFill>
                <a:latin typeface="Arial" panose="020B0604020202020204" pitchFamily="34" charset="0"/>
                <a:cs typeface="Arial" panose="020B0604020202020204" pitchFamily="34" charset="0"/>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3798908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71DAAF-14DD-DB4C-8428-555DA85B2364}"/>
              </a:ext>
            </a:extLst>
          </p:cNvPr>
          <p:cNvSpPr/>
          <p:nvPr/>
        </p:nvSpPr>
        <p:spPr>
          <a:xfrm>
            <a:off x="0" y="-1"/>
            <a:ext cx="12191999"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9F688D0-6732-BE4C-B9B9-06CEF96BE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915" y="605989"/>
            <a:ext cx="2329607" cy="684220"/>
          </a:xfrm>
          <a:prstGeom prst="rect">
            <a:avLst/>
          </a:prstGeom>
        </p:spPr>
      </p:pic>
      <p:sp>
        <p:nvSpPr>
          <p:cNvPr id="2" name="Rectangle 1">
            <a:extLst>
              <a:ext uri="{FF2B5EF4-FFF2-40B4-BE49-F238E27FC236}">
                <a16:creationId xmlns:a16="http://schemas.microsoft.com/office/drawing/2014/main" id="{7AE82AEB-9219-44AB-BB94-459B5DF1EF50}"/>
              </a:ext>
            </a:extLst>
          </p:cNvPr>
          <p:cNvSpPr/>
          <p:nvPr userDrawn="1"/>
        </p:nvSpPr>
        <p:spPr>
          <a:xfrm>
            <a:off x="0" y="5972974"/>
            <a:ext cx="12192000" cy="885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3" name="Picture 2">
            <a:extLst>
              <a:ext uri="{FF2B5EF4-FFF2-40B4-BE49-F238E27FC236}">
                <a16:creationId xmlns:a16="http://schemas.microsoft.com/office/drawing/2014/main" id="{BB4B0672-F145-2B7B-2C92-9C4B003A77D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87"/>
            <a:ext cx="12192001" cy="5179417"/>
          </a:xfrm>
          <a:prstGeom prst="rect">
            <a:avLst/>
          </a:prstGeom>
        </p:spPr>
      </p:pic>
      <p:pic>
        <p:nvPicPr>
          <p:cNvPr id="7" name="Picture 6">
            <a:extLst>
              <a:ext uri="{FF2B5EF4-FFF2-40B4-BE49-F238E27FC236}">
                <a16:creationId xmlns:a16="http://schemas.microsoft.com/office/drawing/2014/main" id="{9D384439-DAA4-5E65-539E-F6CA9CCB20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315" y="758389"/>
            <a:ext cx="2329607" cy="684220"/>
          </a:xfrm>
          <a:prstGeom prst="rect">
            <a:avLst/>
          </a:prstGeom>
        </p:spPr>
      </p:pic>
    </p:spTree>
    <p:extLst>
      <p:ext uri="{BB962C8B-B14F-4D97-AF65-F5344CB8AC3E}">
        <p14:creationId xmlns:p14="http://schemas.microsoft.com/office/powerpoint/2010/main" val="1933678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71DAAF-14DD-DB4C-8428-555DA85B2364}"/>
              </a:ext>
            </a:extLst>
          </p:cNvPr>
          <p:cNvSpPr/>
          <p:nvPr/>
        </p:nvSpPr>
        <p:spPr>
          <a:xfrm>
            <a:off x="0" y="-1"/>
            <a:ext cx="12191999" cy="5179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9676549-2E4A-8E46-91B4-6BDBE7E2EA92}"/>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1" y="0"/>
            <a:ext cx="12191999" cy="5179593"/>
          </a:xfrm>
          <a:prstGeom prst="rect">
            <a:avLst/>
          </a:prstGeom>
        </p:spPr>
      </p:pic>
      <p:sp>
        <p:nvSpPr>
          <p:cNvPr id="11" name="Rectangle 10">
            <a:extLst>
              <a:ext uri="{FF2B5EF4-FFF2-40B4-BE49-F238E27FC236}">
                <a16:creationId xmlns:a16="http://schemas.microsoft.com/office/drawing/2014/main" id="{BA1B3EC7-DA1F-429F-B2D2-AE51CB3F8ECC}"/>
              </a:ext>
            </a:extLst>
          </p:cNvPr>
          <p:cNvSpPr/>
          <p:nvPr/>
        </p:nvSpPr>
        <p:spPr>
          <a:xfrm>
            <a:off x="0" y="5972974"/>
            <a:ext cx="12192000" cy="885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Rectangle 8">
            <a:extLst>
              <a:ext uri="{FF2B5EF4-FFF2-40B4-BE49-F238E27FC236}">
                <a16:creationId xmlns:a16="http://schemas.microsoft.com/office/drawing/2014/main" id="{672918D7-EBF8-8D43-8928-DEC87F3600DF}"/>
              </a:ext>
            </a:extLst>
          </p:cNvPr>
          <p:cNvSpPr/>
          <p:nvPr/>
        </p:nvSpPr>
        <p:spPr>
          <a:xfrm>
            <a:off x="0" y="1"/>
            <a:ext cx="12192000" cy="5179592"/>
          </a:xfrm>
          <a:prstGeom prst="rect">
            <a:avLst/>
          </a:prstGeom>
          <a:gradFill flip="none" rotWithShape="1">
            <a:gsLst>
              <a:gs pos="0">
                <a:schemeClr val="accent1">
                  <a:lumMod val="50000"/>
                  <a:alpha val="45065"/>
                </a:schemeClr>
              </a:gs>
              <a:gs pos="48000">
                <a:schemeClr val="accent4">
                  <a:alpha val="8746"/>
                </a:schemeClr>
              </a:gs>
              <a:gs pos="100000">
                <a:schemeClr val="bg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0" name="Picture 9">
            <a:extLst>
              <a:ext uri="{FF2B5EF4-FFF2-40B4-BE49-F238E27FC236}">
                <a16:creationId xmlns:a16="http://schemas.microsoft.com/office/drawing/2014/main" id="{C615BD26-82FD-F848-B971-3E34A4315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915" y="605989"/>
            <a:ext cx="2329607" cy="684220"/>
          </a:xfrm>
          <a:prstGeom prst="rect">
            <a:avLst/>
          </a:prstGeom>
        </p:spPr>
      </p:pic>
    </p:spTree>
    <p:extLst>
      <p:ext uri="{BB962C8B-B14F-4D97-AF65-F5344CB8AC3E}">
        <p14:creationId xmlns:p14="http://schemas.microsoft.com/office/powerpoint/2010/main" val="214759716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s - 1 Column" preserve="1">
  <p:cSld name="Bullets - 1 Column">
    <p:spTree>
      <p:nvGrpSpPr>
        <p:cNvPr id="1" name="Shape 36"/>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BE52937-1B55-42D5-B910-231931024C0F}"/>
              </a:ext>
            </a:extLst>
          </p:cNvPr>
          <p:cNvSpPr>
            <a:spLocks noGrp="1"/>
          </p:cNvSpPr>
          <p:nvPr>
            <p:ph idx="1"/>
          </p:nvPr>
        </p:nvSpPr>
        <p:spPr>
          <a:xfrm>
            <a:off x="304800" y="1579793"/>
            <a:ext cx="5697416" cy="5059363"/>
          </a:xfrm>
          <a:prstGeom prst="rect">
            <a:avLst/>
          </a:prstGeom>
        </p:spPr>
        <p:txBody>
          <a:bodyPr>
            <a:normAutofit/>
          </a:bodyPr>
          <a:lstStyle>
            <a:lvl1pPr marL="0" indent="0">
              <a:spcBef>
                <a:spcPts val="600"/>
              </a:spcBef>
              <a:buClr>
                <a:schemeClr val="tx1">
                  <a:lumMod val="60000"/>
                  <a:lumOff val="40000"/>
                </a:schemeClr>
              </a:buClr>
              <a:buFont typeface="Arial" panose="020B0604020202020204" pitchFamily="34" charset="0"/>
              <a:buNone/>
              <a:defRPr sz="16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1pPr>
            <a:lvl2pPr marL="571500" indent="-285750">
              <a:spcBef>
                <a:spcPts val="600"/>
              </a:spcBef>
              <a:buClr>
                <a:schemeClr val="tx1">
                  <a:lumMod val="60000"/>
                  <a:lumOff val="40000"/>
                </a:schemeClr>
              </a:buClr>
              <a:buFont typeface="Arial" panose="020B0604020202020204" pitchFamily="34" charset="0"/>
              <a:buChar char="•"/>
              <a:defRPr sz="14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2pPr>
            <a:lvl3pPr marL="742950" indent="-171450">
              <a:spcBef>
                <a:spcPts val="600"/>
              </a:spcBef>
              <a:buClr>
                <a:schemeClr val="tx1">
                  <a:lumMod val="60000"/>
                  <a:lumOff val="40000"/>
                </a:schemeClr>
              </a:buClr>
              <a:buFont typeface="Arial" panose="020B0604020202020204" pitchFamily="34" charset="0"/>
              <a:buChar char="•"/>
              <a:defRPr sz="12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3pPr>
            <a:lvl4pPr marL="10287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4pPr>
            <a:lvl5pPr marL="12573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a:extLst>
              <a:ext uri="{FF2B5EF4-FFF2-40B4-BE49-F238E27FC236}">
                <a16:creationId xmlns:a16="http://schemas.microsoft.com/office/drawing/2014/main" id="{A516A87D-E0AA-4184-9885-F97BE2B982D8}"/>
              </a:ext>
            </a:extLst>
          </p:cNvPr>
          <p:cNvSpPr>
            <a:spLocks noGrp="1"/>
          </p:cNvSpPr>
          <p:nvPr>
            <p:ph idx="10"/>
          </p:nvPr>
        </p:nvSpPr>
        <p:spPr>
          <a:xfrm>
            <a:off x="6189787" y="1579793"/>
            <a:ext cx="5697416" cy="5059363"/>
          </a:xfrm>
          <a:prstGeom prst="rect">
            <a:avLst/>
          </a:prstGeom>
        </p:spPr>
        <p:txBody>
          <a:bodyPr>
            <a:normAutofit/>
          </a:bodyPr>
          <a:lstStyle>
            <a:lvl1pPr marL="0" indent="0">
              <a:spcBef>
                <a:spcPts val="600"/>
              </a:spcBef>
              <a:buClr>
                <a:schemeClr val="tx1">
                  <a:lumMod val="60000"/>
                  <a:lumOff val="40000"/>
                </a:schemeClr>
              </a:buClr>
              <a:buFont typeface="Arial" panose="020B0604020202020204" pitchFamily="34" charset="0"/>
              <a:buNone/>
              <a:defRPr sz="16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1pPr>
            <a:lvl2pPr marL="571500" indent="-285750">
              <a:spcBef>
                <a:spcPts val="600"/>
              </a:spcBef>
              <a:buClr>
                <a:schemeClr val="tx1">
                  <a:lumMod val="60000"/>
                  <a:lumOff val="40000"/>
                </a:schemeClr>
              </a:buClr>
              <a:buFont typeface="Arial" panose="020B0604020202020204" pitchFamily="34" charset="0"/>
              <a:buChar char="•"/>
              <a:defRPr sz="14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2pPr>
            <a:lvl3pPr marL="742950" indent="-171450">
              <a:spcBef>
                <a:spcPts val="600"/>
              </a:spcBef>
              <a:buClr>
                <a:schemeClr val="tx1">
                  <a:lumMod val="60000"/>
                  <a:lumOff val="40000"/>
                </a:schemeClr>
              </a:buClr>
              <a:buFont typeface="Arial" panose="020B0604020202020204" pitchFamily="34" charset="0"/>
              <a:buChar char="•"/>
              <a:defRPr sz="12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3pPr>
            <a:lvl4pPr marL="10287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4pPr>
            <a:lvl5pPr marL="12573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FB544198-42F7-D442-89FD-E3CF0034B2C6}"/>
              </a:ext>
            </a:extLst>
          </p:cNvPr>
          <p:cNvSpPr>
            <a:spLocks noGrp="1"/>
          </p:cNvSpPr>
          <p:nvPr>
            <p:ph type="title"/>
          </p:nvPr>
        </p:nvSpPr>
        <p:spPr>
          <a:xfrm>
            <a:off x="304800" y="197572"/>
            <a:ext cx="11582400" cy="639762"/>
          </a:xfrm>
          <a:prstGeom prst="rect">
            <a:avLst/>
          </a:prstGeom>
        </p:spPr>
        <p:txBody>
          <a:bodyPr lIns="0" anchor="ctr">
            <a:normAutofit/>
          </a:bodyPr>
          <a:lstStyle>
            <a:lvl1pPr algn="l">
              <a:defRPr sz="2400" b="1" spc="0">
                <a:solidFill>
                  <a:schemeClr val="accent1"/>
                </a:solidFill>
                <a:latin typeface="Georgia" panose="02040502050405020303" pitchFamily="18" charset="0"/>
                <a:ea typeface="Roboto Condensed" panose="02000000000000000000" pitchFamily="2" charset="0"/>
              </a:defRPr>
            </a:lvl1pPr>
          </a:lstStyle>
          <a:p>
            <a:r>
              <a:rPr lang="en-US"/>
              <a:t>Click to edit Master title style</a:t>
            </a:r>
            <a:endParaRPr lang="en-US" dirty="0"/>
          </a:p>
        </p:txBody>
      </p:sp>
      <p:sp>
        <p:nvSpPr>
          <p:cNvPr id="11" name="Text Placeholder 5">
            <a:extLst>
              <a:ext uri="{FF2B5EF4-FFF2-40B4-BE49-F238E27FC236}">
                <a16:creationId xmlns:a16="http://schemas.microsoft.com/office/drawing/2014/main" id="{BE8109D7-8D19-F644-B715-6FF1D5C93803}"/>
              </a:ext>
            </a:extLst>
          </p:cNvPr>
          <p:cNvSpPr>
            <a:spLocks noGrp="1"/>
          </p:cNvSpPr>
          <p:nvPr>
            <p:ph type="body" sz="quarter" idx="11"/>
          </p:nvPr>
        </p:nvSpPr>
        <p:spPr>
          <a:xfrm>
            <a:off x="304802" y="837334"/>
            <a:ext cx="11582399" cy="438150"/>
          </a:xfrm>
          <a:prstGeom prst="rect">
            <a:avLst/>
          </a:prstGeom>
        </p:spPr>
        <p:txBody>
          <a:bodyPr lIns="0"/>
          <a:lstStyle>
            <a:lvl1pPr algn="just">
              <a:lnSpc>
                <a:spcPts val="1840"/>
              </a:lnSpc>
              <a:defRPr sz="1200">
                <a:solidFill>
                  <a:schemeClr val="tx1">
                    <a:lumMod val="65000"/>
                    <a:lumOff val="35000"/>
                  </a:schemeClr>
                </a:solidFill>
                <a:latin typeface="Arial" panose="020B0604020202020204" pitchFamily="34" charset="0"/>
                <a:cs typeface="Arial" panose="020B0604020202020204" pitchFamily="34" charset="0"/>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a:t>Click to edit Master text styles</a:t>
            </a:r>
          </a:p>
        </p:txBody>
      </p:sp>
      <p:sp>
        <p:nvSpPr>
          <p:cNvPr id="2" name="Footer Placeholder 1">
            <a:extLst>
              <a:ext uri="{FF2B5EF4-FFF2-40B4-BE49-F238E27FC236}">
                <a16:creationId xmlns:a16="http://schemas.microsoft.com/office/drawing/2014/main" id="{6731998F-CCF0-C441-7E95-D3CC3A95BA48}"/>
              </a:ext>
            </a:extLst>
          </p:cNvPr>
          <p:cNvSpPr>
            <a:spLocks noGrp="1"/>
          </p:cNvSpPr>
          <p:nvPr>
            <p:ph type="ftr" sz="quarter" idx="12"/>
          </p:nvPr>
        </p:nvSpPr>
        <p:spPr/>
        <p:txBody>
          <a:bodyPr/>
          <a:lstStyle/>
          <a:p>
            <a:r>
              <a:rPr lang="en-US"/>
              <a:t>For b/d use only. Not for use with public.  | </a:t>
            </a:r>
            <a:endParaRPr lang="en-US" dirty="0"/>
          </a:p>
        </p:txBody>
      </p:sp>
    </p:spTree>
    <p:extLst>
      <p:ext uri="{BB962C8B-B14F-4D97-AF65-F5344CB8AC3E}">
        <p14:creationId xmlns:p14="http://schemas.microsoft.com/office/powerpoint/2010/main" val="1831928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8068C7-7903-934E-BBA1-13CE202513B1}"/>
              </a:ext>
            </a:extLst>
          </p:cNvPr>
          <p:cNvSpPr/>
          <p:nvPr/>
        </p:nvSpPr>
        <p:spPr>
          <a:xfrm>
            <a:off x="10154093" y="-1"/>
            <a:ext cx="2037906" cy="1552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CD826AD-77CA-1A42-8FD9-2C196206BEEA}"/>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a:stretch/>
        </p:blipFill>
        <p:spPr>
          <a:xfrm flipH="1">
            <a:off x="-2" y="-1"/>
            <a:ext cx="12191999" cy="6081824"/>
          </a:xfrm>
          <a:prstGeom prst="rect">
            <a:avLst/>
          </a:prstGeom>
        </p:spPr>
      </p:pic>
      <p:sp>
        <p:nvSpPr>
          <p:cNvPr id="5" name="Rectangle 4">
            <a:extLst>
              <a:ext uri="{FF2B5EF4-FFF2-40B4-BE49-F238E27FC236}">
                <a16:creationId xmlns:a16="http://schemas.microsoft.com/office/drawing/2014/main" id="{AA22C69E-4D3C-6B42-B359-20B612650064}"/>
              </a:ext>
            </a:extLst>
          </p:cNvPr>
          <p:cNvSpPr/>
          <p:nvPr/>
        </p:nvSpPr>
        <p:spPr>
          <a:xfrm>
            <a:off x="0" y="5305646"/>
            <a:ext cx="12192000" cy="1552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8" name="Picture 7">
            <a:extLst>
              <a:ext uri="{FF2B5EF4-FFF2-40B4-BE49-F238E27FC236}">
                <a16:creationId xmlns:a16="http://schemas.microsoft.com/office/drawing/2014/main" id="{268C6F9E-A5C2-EB42-97FB-A9B7013B6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915" y="605989"/>
            <a:ext cx="2329607" cy="684220"/>
          </a:xfrm>
          <a:prstGeom prst="rect">
            <a:avLst/>
          </a:prstGeom>
        </p:spPr>
      </p:pic>
    </p:spTree>
    <p:extLst>
      <p:ext uri="{BB962C8B-B14F-4D97-AF65-F5344CB8AC3E}">
        <p14:creationId xmlns:p14="http://schemas.microsoft.com/office/powerpoint/2010/main" val="1572173213"/>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8068C7-7903-934E-BBA1-13CE202513B1}"/>
              </a:ext>
            </a:extLst>
          </p:cNvPr>
          <p:cNvSpPr/>
          <p:nvPr/>
        </p:nvSpPr>
        <p:spPr>
          <a:xfrm>
            <a:off x="10154093" y="-1"/>
            <a:ext cx="2037906" cy="1552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A22C69E-4D3C-6B42-B359-20B612650064}"/>
              </a:ext>
            </a:extLst>
          </p:cNvPr>
          <p:cNvSpPr/>
          <p:nvPr/>
        </p:nvSpPr>
        <p:spPr>
          <a:xfrm>
            <a:off x="0" y="5972974"/>
            <a:ext cx="12192000" cy="885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7" name="Picture 6" descr="Icon&#10;&#10;Description automatically generated">
            <a:extLst>
              <a:ext uri="{FF2B5EF4-FFF2-40B4-BE49-F238E27FC236}">
                <a16:creationId xmlns:a16="http://schemas.microsoft.com/office/drawing/2014/main" id="{18BB129B-B3A1-5840-B9B8-97E5768A15E6}"/>
              </a:ext>
            </a:extLst>
          </p:cNvPr>
          <p:cNvPicPr>
            <a:picLocks noChangeAspect="1"/>
          </p:cNvPicPr>
          <p:nvPr/>
        </p:nvPicPr>
        <p:blipFill rotWithShape="1">
          <a:blip r:embed="rId2">
            <a:alphaModFix amt="5000"/>
          </a:blip>
          <a:srcRect r="46632" b="42974"/>
          <a:stretch/>
        </p:blipFill>
        <p:spPr>
          <a:xfrm>
            <a:off x="7940723" y="2409984"/>
            <a:ext cx="4251277" cy="4448016"/>
          </a:xfrm>
          <a:prstGeom prst="rect">
            <a:avLst/>
          </a:prstGeom>
        </p:spPr>
      </p:pic>
      <p:pic>
        <p:nvPicPr>
          <p:cNvPr id="10" name="Picture 9">
            <a:extLst>
              <a:ext uri="{FF2B5EF4-FFF2-40B4-BE49-F238E27FC236}">
                <a16:creationId xmlns:a16="http://schemas.microsoft.com/office/drawing/2014/main" id="{3736546D-E223-0D4E-ACC4-836FEB6B1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342" y="605989"/>
            <a:ext cx="2329607" cy="684220"/>
          </a:xfrm>
          <a:prstGeom prst="rect">
            <a:avLst/>
          </a:prstGeom>
        </p:spPr>
      </p:pic>
    </p:spTree>
    <p:extLst>
      <p:ext uri="{BB962C8B-B14F-4D97-AF65-F5344CB8AC3E}">
        <p14:creationId xmlns:p14="http://schemas.microsoft.com/office/powerpoint/2010/main" val="2438933671"/>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20B260-1AC1-B741-93CC-F0513FCCD3C6}"/>
              </a:ext>
            </a:extLst>
          </p:cNvPr>
          <p:cNvSpPr/>
          <p:nvPr/>
        </p:nvSpPr>
        <p:spPr>
          <a:xfrm>
            <a:off x="-2"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A456C6C-2B3A-234D-96AA-E221EA5C0C57}"/>
              </a:ext>
            </a:extLst>
          </p:cNvPr>
          <p:cNvSpPr/>
          <p:nvPr/>
        </p:nvSpPr>
        <p:spPr>
          <a:xfrm>
            <a:off x="0" y="0"/>
            <a:ext cx="12192000" cy="6858001"/>
          </a:xfrm>
          <a:prstGeom prst="rect">
            <a:avLst/>
          </a:prstGeom>
          <a:gradFill flip="none" rotWithShape="1">
            <a:gsLst>
              <a:gs pos="0">
                <a:schemeClr val="accent1">
                  <a:lumMod val="50000"/>
                  <a:alpha val="45065"/>
                </a:schemeClr>
              </a:gs>
              <a:gs pos="48000">
                <a:schemeClr val="accent4">
                  <a:alpha val="8746"/>
                </a:schemeClr>
              </a:gs>
              <a:gs pos="100000">
                <a:schemeClr val="bg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Tree>
    <p:extLst>
      <p:ext uri="{BB962C8B-B14F-4D97-AF65-F5344CB8AC3E}">
        <p14:creationId xmlns:p14="http://schemas.microsoft.com/office/powerpoint/2010/main" val="2005675407"/>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570B0758-98AE-CE44-9828-0E05FDEBCD0A}"/>
              </a:ext>
            </a:extLst>
          </p:cNvPr>
          <p:cNvPicPr>
            <a:picLocks noChangeAspect="1"/>
          </p:cNvPicPr>
          <p:nvPr/>
        </p:nvPicPr>
        <p:blipFill rotWithShape="1">
          <a:blip r:embed="rId2">
            <a:alphaModFix amt="5000"/>
          </a:blip>
          <a:srcRect r="46632" b="42974"/>
          <a:stretch/>
        </p:blipFill>
        <p:spPr>
          <a:xfrm>
            <a:off x="7940723" y="2409984"/>
            <a:ext cx="4251277" cy="4448016"/>
          </a:xfrm>
          <a:prstGeom prst="rect">
            <a:avLst/>
          </a:prstGeom>
        </p:spPr>
      </p:pic>
      <p:cxnSp>
        <p:nvCxnSpPr>
          <p:cNvPr id="5" name="Shape 46">
            <a:extLst>
              <a:ext uri="{FF2B5EF4-FFF2-40B4-BE49-F238E27FC236}">
                <a16:creationId xmlns:a16="http://schemas.microsoft.com/office/drawing/2014/main" id="{ECF5C770-F461-E44B-915F-EC9867E94176}"/>
              </a:ext>
            </a:extLst>
          </p:cNvPr>
          <p:cNvCxnSpPr>
            <a:cxnSpLocks/>
          </p:cNvCxnSpPr>
          <p:nvPr/>
        </p:nvCxnSpPr>
        <p:spPr>
          <a:xfrm>
            <a:off x="679342" y="4058937"/>
            <a:ext cx="1371600" cy="0"/>
          </a:xfrm>
          <a:prstGeom prst="straightConnector1">
            <a:avLst/>
          </a:prstGeom>
          <a:noFill/>
          <a:ln w="50800" cap="flat" cmpd="sng">
            <a:solidFill>
              <a:schemeClr val="accent4">
                <a:alpha val="50000"/>
              </a:schemeClr>
            </a:solidFill>
            <a:prstDash val="solid"/>
            <a:miter/>
            <a:headEnd type="none" w="med" len="med"/>
            <a:tailEnd type="none" w="med" len="med"/>
          </a:ln>
        </p:spPr>
      </p:cxnSp>
    </p:spTree>
    <p:extLst>
      <p:ext uri="{BB962C8B-B14F-4D97-AF65-F5344CB8AC3E}">
        <p14:creationId xmlns:p14="http://schemas.microsoft.com/office/powerpoint/2010/main" val="2935441999"/>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642BB4-C8A0-4B94-8262-02063D1736EE}"/>
              </a:ext>
            </a:extLst>
          </p:cNvPr>
          <p:cNvSpPr>
            <a:spLocks noGrp="1"/>
          </p:cNvSpPr>
          <p:nvPr>
            <p:ph type="title"/>
          </p:nvPr>
        </p:nvSpPr>
        <p:spPr>
          <a:xfrm>
            <a:off x="304800" y="152400"/>
            <a:ext cx="11582400" cy="639762"/>
          </a:xfrm>
          <a:prstGeom prst="rect">
            <a:avLst/>
          </a:prstGeom>
        </p:spPr>
        <p:txBody>
          <a:bodyPr anchor="ctr">
            <a:normAutofit/>
          </a:bodyPr>
          <a:lstStyle>
            <a:lvl1pPr algn="l">
              <a:defRPr sz="3200" b="1" spc="0">
                <a:solidFill>
                  <a:schemeClr val="accent2">
                    <a:lumMod val="50000"/>
                  </a:schemeClr>
                </a:solidFill>
                <a:latin typeface="Perpetua" panose="02020502060401020303" pitchFamily="18" charset="0"/>
                <a:ea typeface="Roboto Condensed" panose="02000000000000000000" pitchFamily="2" charset="0"/>
              </a:defRPr>
            </a:lvl1pPr>
          </a:lstStyle>
          <a:p>
            <a:r>
              <a:rPr lang="en-US" dirty="0"/>
              <a:t>Click to edit Master title style</a:t>
            </a:r>
          </a:p>
        </p:txBody>
      </p:sp>
      <p:sp>
        <p:nvSpPr>
          <p:cNvPr id="4" name="Content Placeholder 2">
            <a:extLst>
              <a:ext uri="{FF2B5EF4-FFF2-40B4-BE49-F238E27FC236}">
                <a16:creationId xmlns:a16="http://schemas.microsoft.com/office/drawing/2014/main" id="{101E3BF1-8136-4B2E-9116-3F1C67917557}"/>
              </a:ext>
            </a:extLst>
          </p:cNvPr>
          <p:cNvSpPr>
            <a:spLocks noGrp="1"/>
          </p:cNvSpPr>
          <p:nvPr>
            <p:ph idx="1"/>
          </p:nvPr>
        </p:nvSpPr>
        <p:spPr>
          <a:xfrm>
            <a:off x="304800" y="1453665"/>
            <a:ext cx="11582400" cy="5059363"/>
          </a:xfrm>
          <a:prstGeom prst="rect">
            <a:avLst/>
          </a:prstGeom>
        </p:spPr>
        <p:txBody>
          <a:bodyPr>
            <a:normAutofit/>
          </a:bodyPr>
          <a:lstStyle>
            <a:lvl1pPr marL="285750" indent="-285750">
              <a:spcBef>
                <a:spcPts val="600"/>
              </a:spcBef>
              <a:buClr>
                <a:schemeClr val="tx1">
                  <a:lumMod val="60000"/>
                  <a:lumOff val="40000"/>
                </a:schemeClr>
              </a:buClr>
              <a:buFont typeface="Arial" panose="020B0604020202020204" pitchFamily="34" charset="0"/>
              <a:buChar char="•"/>
              <a:defRPr sz="14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1pPr>
            <a:lvl2pPr marL="571500" indent="-285750">
              <a:spcBef>
                <a:spcPts val="600"/>
              </a:spcBef>
              <a:buClr>
                <a:schemeClr val="tx1">
                  <a:lumMod val="60000"/>
                  <a:lumOff val="40000"/>
                </a:schemeClr>
              </a:buClr>
              <a:buFont typeface="Arial" panose="020B0604020202020204" pitchFamily="34" charset="0"/>
              <a:buChar char="•"/>
              <a:defRPr sz="12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2pPr>
            <a:lvl3pPr marL="74295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3pPr>
            <a:lvl4pPr marL="1028700" indent="-171450">
              <a:spcBef>
                <a:spcPts val="600"/>
              </a:spcBef>
              <a:buClr>
                <a:schemeClr val="tx1">
                  <a:lumMod val="60000"/>
                  <a:lumOff val="40000"/>
                </a:schemeClr>
              </a:buClr>
              <a:buFont typeface="Arial" panose="020B0604020202020204" pitchFamily="34" charset="0"/>
              <a:buChar char="•"/>
              <a:defRPr sz="105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4pPr>
            <a:lvl5pPr marL="1257300" indent="-171450">
              <a:spcBef>
                <a:spcPts val="600"/>
              </a:spcBef>
              <a:buClr>
                <a:schemeClr val="tx1">
                  <a:lumMod val="60000"/>
                  <a:lumOff val="40000"/>
                </a:schemeClr>
              </a:buClr>
              <a:buFont typeface="Arial" panose="020B0604020202020204" pitchFamily="34" charset="0"/>
              <a:buChar char="•"/>
              <a:defRPr sz="105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E4A8A12A-3106-4059-B0E7-1483F0642FAC}"/>
              </a:ext>
            </a:extLst>
          </p:cNvPr>
          <p:cNvSpPr>
            <a:spLocks noGrp="1"/>
          </p:cNvSpPr>
          <p:nvPr>
            <p:ph type="body" sz="quarter" idx="10"/>
          </p:nvPr>
        </p:nvSpPr>
        <p:spPr>
          <a:xfrm>
            <a:off x="304802" y="698370"/>
            <a:ext cx="11582399" cy="438150"/>
          </a:xfrm>
          <a:prstGeom prst="rect">
            <a:avLst/>
          </a:prstGeom>
        </p:spPr>
        <p:txBody>
          <a:bodyPr/>
          <a:lstStyle>
            <a:lvl1pPr algn="just">
              <a:defRPr sz="1200">
                <a:solidFill>
                  <a:schemeClr val="accent1">
                    <a:lumMod val="75000"/>
                  </a:schemeClr>
                </a:solidFill>
                <a:latin typeface="Red Hat Display" panose="02010503040201060303" pitchFamily="2" charset="0"/>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dirty="0"/>
              <a:t>Click to edit Master text styles</a:t>
            </a:r>
          </a:p>
        </p:txBody>
      </p:sp>
    </p:spTree>
    <p:extLst>
      <p:ext uri="{BB962C8B-B14F-4D97-AF65-F5344CB8AC3E}">
        <p14:creationId xmlns:p14="http://schemas.microsoft.com/office/powerpoint/2010/main" val="2564344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ullets - 1 Column" preserve="1" userDrawn="1">
  <p:cSld name="1_Bullets - 1 Column">
    <p:spTree>
      <p:nvGrpSpPr>
        <p:cNvPr id="1" name="Shape 36"/>
        <p:cNvGrpSpPr/>
        <p:nvPr/>
      </p:nvGrpSpPr>
      <p:grpSpPr>
        <a:xfrm>
          <a:off x="0" y="0"/>
          <a:ext cx="0" cy="0"/>
          <a:chOff x="0" y="0"/>
          <a:chExt cx="0" cy="0"/>
        </a:xfrm>
      </p:grpSpPr>
      <p:sp>
        <p:nvSpPr>
          <p:cNvPr id="5" name="Title 1">
            <a:extLst>
              <a:ext uri="{FF2B5EF4-FFF2-40B4-BE49-F238E27FC236}">
                <a16:creationId xmlns:a16="http://schemas.microsoft.com/office/drawing/2014/main" id="{4768ACF1-5E00-4F93-BA58-BD450CB850D7}"/>
              </a:ext>
            </a:extLst>
          </p:cNvPr>
          <p:cNvSpPr>
            <a:spLocks noGrp="1"/>
          </p:cNvSpPr>
          <p:nvPr>
            <p:ph type="title"/>
          </p:nvPr>
        </p:nvSpPr>
        <p:spPr>
          <a:xfrm>
            <a:off x="304800" y="152400"/>
            <a:ext cx="11582400" cy="639762"/>
          </a:xfrm>
          <a:prstGeom prst="rect">
            <a:avLst/>
          </a:prstGeom>
        </p:spPr>
        <p:txBody>
          <a:bodyPr anchor="ctr">
            <a:normAutofit/>
          </a:bodyPr>
          <a:lstStyle>
            <a:lvl1pPr algn="l">
              <a:defRPr sz="3200" b="1" spc="0">
                <a:solidFill>
                  <a:schemeClr val="accent2">
                    <a:lumMod val="50000"/>
                  </a:schemeClr>
                </a:solidFill>
                <a:latin typeface="Perpetua" panose="02020502060401020303" pitchFamily="18" charset="0"/>
                <a:ea typeface="Roboto Condensed" panose="02000000000000000000" pitchFamily="2"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1BE52937-1B55-42D5-B910-231931024C0F}"/>
              </a:ext>
            </a:extLst>
          </p:cNvPr>
          <p:cNvSpPr>
            <a:spLocks noGrp="1"/>
          </p:cNvSpPr>
          <p:nvPr>
            <p:ph idx="1"/>
          </p:nvPr>
        </p:nvSpPr>
        <p:spPr>
          <a:xfrm>
            <a:off x="304800" y="1453665"/>
            <a:ext cx="5697416" cy="5059363"/>
          </a:xfrm>
          <a:prstGeom prst="rect">
            <a:avLst/>
          </a:prstGeom>
        </p:spPr>
        <p:txBody>
          <a:bodyPr>
            <a:normAutofit/>
          </a:bodyPr>
          <a:lstStyle>
            <a:lvl1pPr marL="285750" indent="-285750">
              <a:spcBef>
                <a:spcPts val="600"/>
              </a:spcBef>
              <a:buClr>
                <a:schemeClr val="tx1">
                  <a:lumMod val="60000"/>
                  <a:lumOff val="40000"/>
                </a:schemeClr>
              </a:buClr>
              <a:buFont typeface="Arial" panose="020B0604020202020204" pitchFamily="34" charset="0"/>
              <a:buChar char="•"/>
              <a:defRPr sz="140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1pPr>
            <a:lvl2pPr marL="571500" indent="-285750">
              <a:spcBef>
                <a:spcPts val="600"/>
              </a:spcBef>
              <a:buClr>
                <a:schemeClr val="tx1">
                  <a:lumMod val="60000"/>
                  <a:lumOff val="40000"/>
                </a:schemeClr>
              </a:buClr>
              <a:buFont typeface="Arial" panose="020B0604020202020204" pitchFamily="34" charset="0"/>
              <a:buChar char="•"/>
              <a:defRPr sz="120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2pPr>
            <a:lvl3pPr marL="74295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3pPr>
            <a:lvl4pPr marL="1028700" indent="-171450">
              <a:spcBef>
                <a:spcPts val="600"/>
              </a:spcBef>
              <a:buClr>
                <a:schemeClr val="tx1">
                  <a:lumMod val="60000"/>
                  <a:lumOff val="40000"/>
                </a:schemeClr>
              </a:buClr>
              <a:buFont typeface="Arial" panose="020B0604020202020204" pitchFamily="34" charset="0"/>
              <a:buChar char="•"/>
              <a:defRPr sz="105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4pPr>
            <a:lvl5pPr marL="1257300" indent="-171450">
              <a:spcBef>
                <a:spcPts val="600"/>
              </a:spcBef>
              <a:buClr>
                <a:schemeClr val="tx1">
                  <a:lumMod val="60000"/>
                  <a:lumOff val="40000"/>
                </a:schemeClr>
              </a:buClr>
              <a:buFont typeface="Arial" panose="020B0604020202020204" pitchFamily="34" charset="0"/>
              <a:buChar char="•"/>
              <a:defRPr sz="105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A516A87D-E0AA-4184-9885-F97BE2B982D8}"/>
              </a:ext>
            </a:extLst>
          </p:cNvPr>
          <p:cNvSpPr>
            <a:spLocks noGrp="1"/>
          </p:cNvSpPr>
          <p:nvPr>
            <p:ph idx="10"/>
          </p:nvPr>
        </p:nvSpPr>
        <p:spPr>
          <a:xfrm>
            <a:off x="6189787" y="1453665"/>
            <a:ext cx="5697416" cy="5059363"/>
          </a:xfrm>
          <a:prstGeom prst="rect">
            <a:avLst/>
          </a:prstGeom>
        </p:spPr>
        <p:txBody>
          <a:bodyPr>
            <a:normAutofit/>
          </a:bodyPr>
          <a:lstStyle>
            <a:lvl1pPr marL="285750" indent="-285750">
              <a:spcBef>
                <a:spcPts val="600"/>
              </a:spcBef>
              <a:buClr>
                <a:schemeClr val="tx1">
                  <a:lumMod val="60000"/>
                  <a:lumOff val="40000"/>
                </a:schemeClr>
              </a:buClr>
              <a:buFont typeface="Arial" panose="020B0604020202020204" pitchFamily="34" charset="0"/>
              <a:buChar char="•"/>
              <a:defRPr sz="140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1pPr>
            <a:lvl2pPr marL="571500" indent="-285750">
              <a:spcBef>
                <a:spcPts val="600"/>
              </a:spcBef>
              <a:buClr>
                <a:schemeClr val="tx1">
                  <a:lumMod val="60000"/>
                  <a:lumOff val="40000"/>
                </a:schemeClr>
              </a:buClr>
              <a:buFont typeface="Arial" panose="020B0604020202020204" pitchFamily="34" charset="0"/>
              <a:buChar char="•"/>
              <a:defRPr sz="120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2pPr>
            <a:lvl3pPr marL="74295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3pPr>
            <a:lvl4pPr marL="1028700" indent="-171450">
              <a:spcBef>
                <a:spcPts val="600"/>
              </a:spcBef>
              <a:buClr>
                <a:schemeClr val="tx1">
                  <a:lumMod val="60000"/>
                  <a:lumOff val="40000"/>
                </a:schemeClr>
              </a:buClr>
              <a:buFont typeface="Arial" panose="020B0604020202020204" pitchFamily="34" charset="0"/>
              <a:buChar char="•"/>
              <a:defRPr sz="105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4pPr>
            <a:lvl5pPr marL="1257300" indent="-171450">
              <a:spcBef>
                <a:spcPts val="600"/>
              </a:spcBef>
              <a:buClr>
                <a:schemeClr val="tx1">
                  <a:lumMod val="60000"/>
                  <a:lumOff val="40000"/>
                </a:schemeClr>
              </a:buClr>
              <a:buFont typeface="Arial" panose="020B0604020202020204" pitchFamily="34" charset="0"/>
              <a:buChar char="•"/>
              <a:defRPr sz="105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3EE272A3-1A53-4B54-8C53-EF1E8A07279A}"/>
              </a:ext>
            </a:extLst>
          </p:cNvPr>
          <p:cNvSpPr>
            <a:spLocks noGrp="1"/>
          </p:cNvSpPr>
          <p:nvPr>
            <p:ph type="body" sz="quarter" idx="11"/>
          </p:nvPr>
        </p:nvSpPr>
        <p:spPr>
          <a:xfrm>
            <a:off x="304802" y="698370"/>
            <a:ext cx="11582399" cy="438150"/>
          </a:xfrm>
          <a:prstGeom prst="rect">
            <a:avLst/>
          </a:prstGeom>
        </p:spPr>
        <p:txBody>
          <a:bodyPr/>
          <a:lstStyle>
            <a:lvl1pPr algn="just">
              <a:defRPr sz="1200">
                <a:solidFill>
                  <a:schemeClr val="accent1">
                    <a:lumMod val="75000"/>
                  </a:schemeClr>
                </a:solidFill>
                <a:latin typeface="Red Hat Display" panose="02010503040201060303" pitchFamily="2" charset="0"/>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dirty="0"/>
              <a:t>Click to edit Master text styles</a:t>
            </a:r>
          </a:p>
        </p:txBody>
      </p:sp>
    </p:spTree>
    <p:extLst>
      <p:ext uri="{BB962C8B-B14F-4D97-AF65-F5344CB8AC3E}">
        <p14:creationId xmlns:p14="http://schemas.microsoft.com/office/powerpoint/2010/main" val="1204916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1B3EC7-DA1F-429F-B2D2-AE51CB3F8ECC}"/>
              </a:ext>
            </a:extLst>
          </p:cNvPr>
          <p:cNvSpPr/>
          <p:nvPr userDrawn="1"/>
        </p:nvSpPr>
        <p:spPr>
          <a:xfrm>
            <a:off x="0" y="5972974"/>
            <a:ext cx="12192000" cy="885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2" name="Picture 1" descr="A picture containing sitting, small, old, person&#10;&#10;Description automatically generated">
            <a:extLst>
              <a:ext uri="{FF2B5EF4-FFF2-40B4-BE49-F238E27FC236}">
                <a16:creationId xmlns:a16="http://schemas.microsoft.com/office/drawing/2014/main" id="{0209CED7-AD15-4276-82CF-49C96BA80429}"/>
              </a:ext>
            </a:extLst>
          </p:cNvPr>
          <p:cNvPicPr>
            <a:picLocks noChangeAspect="1"/>
          </p:cNvPicPr>
          <p:nvPr userDrawn="1"/>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1" y="0"/>
            <a:ext cx="12192001" cy="5179592"/>
          </a:xfrm>
          <a:prstGeom prst="rect">
            <a:avLst/>
          </a:prstGeom>
        </p:spPr>
      </p:pic>
      <p:pic>
        <p:nvPicPr>
          <p:cNvPr id="3" name="Picture 2">
            <a:extLst>
              <a:ext uri="{FF2B5EF4-FFF2-40B4-BE49-F238E27FC236}">
                <a16:creationId xmlns:a16="http://schemas.microsoft.com/office/drawing/2014/main" id="{5D819B89-9F3F-474B-ABF7-90D7AB5B6F1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67704" y="453589"/>
            <a:ext cx="2325435" cy="684220"/>
          </a:xfrm>
          <a:prstGeom prst="rect">
            <a:avLst/>
          </a:prstGeom>
        </p:spPr>
      </p:pic>
    </p:spTree>
    <p:extLst>
      <p:ext uri="{BB962C8B-B14F-4D97-AF65-F5344CB8AC3E}">
        <p14:creationId xmlns:p14="http://schemas.microsoft.com/office/powerpoint/2010/main" val="3305676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DA8C43-E19C-4716-85AC-6ECDE81B0817}"/>
              </a:ext>
            </a:extLst>
          </p:cNvPr>
          <p:cNvSpPr/>
          <p:nvPr userDrawn="1"/>
        </p:nvSpPr>
        <p:spPr>
          <a:xfrm>
            <a:off x="0" y="2664348"/>
            <a:ext cx="12192000" cy="4582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endParaRPr lang="en-US" sz="2800" dirty="0">
              <a:solidFill>
                <a:schemeClr val="accent1">
                  <a:lumMod val="75000"/>
                </a:schemeClr>
              </a:solidFill>
              <a:latin typeface="Red Hat Display Medium" panose="02010603040201060303" pitchFamily="2" charset="0"/>
            </a:endParaRPr>
          </a:p>
        </p:txBody>
      </p:sp>
      <p:sp>
        <p:nvSpPr>
          <p:cNvPr id="4" name="Title 1">
            <a:extLst>
              <a:ext uri="{FF2B5EF4-FFF2-40B4-BE49-F238E27FC236}">
                <a16:creationId xmlns:a16="http://schemas.microsoft.com/office/drawing/2014/main" id="{BCE0FB3A-AE13-409B-A9DF-301171E5E9FB}"/>
              </a:ext>
            </a:extLst>
          </p:cNvPr>
          <p:cNvSpPr>
            <a:spLocks noGrp="1"/>
          </p:cNvSpPr>
          <p:nvPr>
            <p:ph type="title"/>
          </p:nvPr>
        </p:nvSpPr>
        <p:spPr>
          <a:xfrm>
            <a:off x="304800" y="2590792"/>
            <a:ext cx="11582400" cy="639762"/>
          </a:xfrm>
          <a:prstGeom prst="rect">
            <a:avLst/>
          </a:prstGeom>
        </p:spPr>
        <p:txBody>
          <a:bodyPr anchor="ctr">
            <a:normAutofit/>
          </a:bodyPr>
          <a:lstStyle>
            <a:lvl1pPr algn="l">
              <a:defRPr sz="2400" b="1" spc="0">
                <a:solidFill>
                  <a:schemeClr val="accent1">
                    <a:lumMod val="75000"/>
                  </a:schemeClr>
                </a:solidFill>
                <a:latin typeface="Perpetua" panose="02020502060401020303" pitchFamily="18" charset="0"/>
                <a:ea typeface="Roboto Condensed" panose="02000000000000000000" pitchFamily="2" charset="0"/>
              </a:defRPr>
            </a:lvl1pPr>
          </a:lstStyle>
          <a:p>
            <a:r>
              <a:rPr lang="en-US" dirty="0"/>
              <a:t>Click to edit Master title style</a:t>
            </a:r>
          </a:p>
        </p:txBody>
      </p:sp>
    </p:spTree>
    <p:extLst>
      <p:ext uri="{BB962C8B-B14F-4D97-AF65-F5344CB8AC3E}">
        <p14:creationId xmlns:p14="http://schemas.microsoft.com/office/powerpoint/2010/main" val="2161839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642BB4-C8A0-4B94-8262-02063D1736EE}"/>
              </a:ext>
            </a:extLst>
          </p:cNvPr>
          <p:cNvSpPr>
            <a:spLocks noGrp="1"/>
          </p:cNvSpPr>
          <p:nvPr>
            <p:ph type="title"/>
          </p:nvPr>
        </p:nvSpPr>
        <p:spPr>
          <a:xfrm>
            <a:off x="304800" y="197572"/>
            <a:ext cx="11582400" cy="639762"/>
          </a:xfrm>
          <a:prstGeom prst="rect">
            <a:avLst/>
          </a:prstGeom>
        </p:spPr>
        <p:txBody>
          <a:bodyPr lIns="0" anchor="ctr">
            <a:normAutofit/>
          </a:bodyPr>
          <a:lstStyle>
            <a:lvl1pPr algn="l">
              <a:defRPr sz="2400" b="1" spc="0">
                <a:solidFill>
                  <a:schemeClr val="accent1"/>
                </a:solidFill>
                <a:latin typeface="Georgia" panose="02040502050405020303" pitchFamily="18" charset="0"/>
                <a:ea typeface="Roboto Condensed" panose="02000000000000000000" pitchFamily="2" charset="0"/>
              </a:defRPr>
            </a:lvl1pPr>
          </a:lstStyle>
          <a:p>
            <a:r>
              <a:rPr lang="en-US" dirty="0"/>
              <a:t>Click to edit Master title style</a:t>
            </a:r>
          </a:p>
        </p:txBody>
      </p:sp>
      <p:sp>
        <p:nvSpPr>
          <p:cNvPr id="4" name="Content Placeholder 2">
            <a:extLst>
              <a:ext uri="{FF2B5EF4-FFF2-40B4-BE49-F238E27FC236}">
                <a16:creationId xmlns:a16="http://schemas.microsoft.com/office/drawing/2014/main" id="{101E3BF1-8136-4B2E-9116-3F1C67917557}"/>
              </a:ext>
            </a:extLst>
          </p:cNvPr>
          <p:cNvSpPr>
            <a:spLocks noGrp="1"/>
          </p:cNvSpPr>
          <p:nvPr>
            <p:ph idx="1"/>
          </p:nvPr>
        </p:nvSpPr>
        <p:spPr>
          <a:xfrm>
            <a:off x="304800" y="1453665"/>
            <a:ext cx="11582400" cy="5059363"/>
          </a:xfrm>
          <a:prstGeom prst="rect">
            <a:avLst/>
          </a:prstGeom>
        </p:spPr>
        <p:txBody>
          <a:bodyPr lIns="0">
            <a:normAutofit/>
          </a:bodyPr>
          <a:lstStyle>
            <a:lvl1pPr marL="0" indent="0">
              <a:spcBef>
                <a:spcPts val="600"/>
              </a:spcBef>
              <a:buClr>
                <a:schemeClr val="tx1">
                  <a:lumMod val="60000"/>
                  <a:lumOff val="40000"/>
                </a:schemeClr>
              </a:buClr>
              <a:buFont typeface="Arial" panose="020B0604020202020204" pitchFamily="34" charset="0"/>
              <a:buNone/>
              <a:defRPr sz="1600" b="1">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1pPr>
            <a:lvl2pPr marL="571500" indent="-285750">
              <a:spcBef>
                <a:spcPts val="600"/>
              </a:spcBef>
              <a:buClr>
                <a:schemeClr val="tx1">
                  <a:lumMod val="60000"/>
                  <a:lumOff val="40000"/>
                </a:schemeClr>
              </a:buClr>
              <a:buFont typeface="Arial" panose="020B0604020202020204" pitchFamily="34" charset="0"/>
              <a:buChar char="•"/>
              <a:defRPr sz="14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2pPr>
            <a:lvl3pPr marL="742950" indent="-171450">
              <a:spcBef>
                <a:spcPts val="600"/>
              </a:spcBef>
              <a:buClr>
                <a:schemeClr val="tx1">
                  <a:lumMod val="60000"/>
                  <a:lumOff val="40000"/>
                </a:schemeClr>
              </a:buClr>
              <a:buFont typeface="Arial" panose="020B0604020202020204" pitchFamily="34" charset="0"/>
              <a:buChar char="•"/>
              <a:defRPr sz="12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3pPr>
            <a:lvl4pPr marL="10287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4pPr>
            <a:lvl5pPr marL="12573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7D31532C-C436-4933-82EF-2CEA6591C243}"/>
              </a:ext>
            </a:extLst>
          </p:cNvPr>
          <p:cNvSpPr>
            <a:spLocks noGrp="1"/>
          </p:cNvSpPr>
          <p:nvPr>
            <p:ph type="body" sz="quarter" idx="11"/>
          </p:nvPr>
        </p:nvSpPr>
        <p:spPr>
          <a:xfrm>
            <a:off x="304802" y="837334"/>
            <a:ext cx="11582399" cy="438150"/>
          </a:xfrm>
          <a:prstGeom prst="rect">
            <a:avLst/>
          </a:prstGeom>
        </p:spPr>
        <p:txBody>
          <a:bodyPr lIns="0"/>
          <a:lstStyle>
            <a:lvl1pPr algn="just">
              <a:lnSpc>
                <a:spcPts val="1840"/>
              </a:lnSpc>
              <a:defRPr sz="1200">
                <a:solidFill>
                  <a:schemeClr val="tx1">
                    <a:lumMod val="65000"/>
                    <a:lumOff val="35000"/>
                  </a:schemeClr>
                </a:solidFill>
                <a:latin typeface="Arial" panose="020B0604020202020204" pitchFamily="34" charset="0"/>
                <a:cs typeface="Arial" panose="020B0604020202020204" pitchFamily="34" charset="0"/>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dirty="0"/>
              <a:t>Click to edit Master text styles</a:t>
            </a:r>
          </a:p>
        </p:txBody>
      </p:sp>
    </p:spTree>
    <p:extLst>
      <p:ext uri="{BB962C8B-B14F-4D97-AF65-F5344CB8AC3E}">
        <p14:creationId xmlns:p14="http://schemas.microsoft.com/office/powerpoint/2010/main" val="2785118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63B6CE-DCAE-0047-9A08-92CE16FA9A02}"/>
              </a:ext>
            </a:extLst>
          </p:cNvPr>
          <p:cNvSpPr>
            <a:spLocks noGrp="1"/>
          </p:cNvSpPr>
          <p:nvPr>
            <p:ph type="title"/>
          </p:nvPr>
        </p:nvSpPr>
        <p:spPr>
          <a:xfrm>
            <a:off x="304800" y="197572"/>
            <a:ext cx="11582400" cy="639762"/>
          </a:xfrm>
          <a:prstGeom prst="rect">
            <a:avLst/>
          </a:prstGeom>
        </p:spPr>
        <p:txBody>
          <a:bodyPr lIns="0" anchor="ctr">
            <a:normAutofit/>
          </a:bodyPr>
          <a:lstStyle>
            <a:lvl1pPr algn="l">
              <a:defRPr sz="2400" b="1" spc="0">
                <a:solidFill>
                  <a:schemeClr val="accent1"/>
                </a:solidFill>
                <a:latin typeface="Georgia" panose="02040502050405020303" pitchFamily="18" charset="0"/>
                <a:ea typeface="Roboto Condensed" panose="02000000000000000000" pitchFamily="2" charset="0"/>
              </a:defRPr>
            </a:lvl1pPr>
          </a:lstStyle>
          <a:p>
            <a:r>
              <a:rPr lang="en-US" dirty="0"/>
              <a:t>Click to edit Master title style</a:t>
            </a:r>
          </a:p>
        </p:txBody>
      </p:sp>
      <p:sp>
        <p:nvSpPr>
          <p:cNvPr id="9" name="Text Placeholder 5">
            <a:extLst>
              <a:ext uri="{FF2B5EF4-FFF2-40B4-BE49-F238E27FC236}">
                <a16:creationId xmlns:a16="http://schemas.microsoft.com/office/drawing/2014/main" id="{049DD1B5-7913-8142-88B7-38347D2A3CD4}"/>
              </a:ext>
            </a:extLst>
          </p:cNvPr>
          <p:cNvSpPr>
            <a:spLocks noGrp="1"/>
          </p:cNvSpPr>
          <p:nvPr>
            <p:ph type="body" sz="quarter" idx="11"/>
          </p:nvPr>
        </p:nvSpPr>
        <p:spPr>
          <a:xfrm>
            <a:off x="304802" y="837334"/>
            <a:ext cx="11582399" cy="438150"/>
          </a:xfrm>
          <a:prstGeom prst="rect">
            <a:avLst/>
          </a:prstGeom>
        </p:spPr>
        <p:txBody>
          <a:bodyPr lIns="0"/>
          <a:lstStyle>
            <a:lvl1pPr algn="just">
              <a:lnSpc>
                <a:spcPts val="1840"/>
              </a:lnSpc>
              <a:defRPr sz="1200">
                <a:solidFill>
                  <a:schemeClr val="tx1">
                    <a:lumMod val="65000"/>
                    <a:lumOff val="35000"/>
                  </a:schemeClr>
                </a:solidFill>
                <a:latin typeface="Arial" panose="020B0604020202020204" pitchFamily="34" charset="0"/>
                <a:cs typeface="Arial" panose="020B0604020202020204" pitchFamily="34" charset="0"/>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dirty="0"/>
              <a:t>Click to edit Master text styles</a:t>
            </a:r>
          </a:p>
        </p:txBody>
      </p:sp>
    </p:spTree>
    <p:extLst>
      <p:ext uri="{BB962C8B-B14F-4D97-AF65-F5344CB8AC3E}">
        <p14:creationId xmlns:p14="http://schemas.microsoft.com/office/powerpoint/2010/main" val="347013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71DAAF-14DD-DB4C-8428-555DA85B2364}"/>
              </a:ext>
            </a:extLst>
          </p:cNvPr>
          <p:cNvSpPr/>
          <p:nvPr/>
        </p:nvSpPr>
        <p:spPr>
          <a:xfrm>
            <a:off x="0" y="-1"/>
            <a:ext cx="12191999"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9F688D0-6732-BE4C-B9B9-06CEF96BE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915" y="605989"/>
            <a:ext cx="2329607" cy="684220"/>
          </a:xfrm>
          <a:prstGeom prst="rect">
            <a:avLst/>
          </a:prstGeom>
        </p:spPr>
      </p:pic>
      <p:sp>
        <p:nvSpPr>
          <p:cNvPr id="2" name="Rectangle 1">
            <a:extLst>
              <a:ext uri="{FF2B5EF4-FFF2-40B4-BE49-F238E27FC236}">
                <a16:creationId xmlns:a16="http://schemas.microsoft.com/office/drawing/2014/main" id="{7AE82AEB-9219-44AB-BB94-459B5DF1EF50}"/>
              </a:ext>
            </a:extLst>
          </p:cNvPr>
          <p:cNvSpPr/>
          <p:nvPr userDrawn="1"/>
        </p:nvSpPr>
        <p:spPr>
          <a:xfrm>
            <a:off x="0" y="5972974"/>
            <a:ext cx="12192000" cy="885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3" name="Picture 2">
            <a:extLst>
              <a:ext uri="{FF2B5EF4-FFF2-40B4-BE49-F238E27FC236}">
                <a16:creationId xmlns:a16="http://schemas.microsoft.com/office/drawing/2014/main" id="{BB4B0672-F145-2B7B-2C92-9C4B003A77D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87"/>
            <a:ext cx="12192001" cy="5179417"/>
          </a:xfrm>
          <a:prstGeom prst="rect">
            <a:avLst/>
          </a:prstGeom>
        </p:spPr>
      </p:pic>
      <p:pic>
        <p:nvPicPr>
          <p:cNvPr id="7" name="Picture 6">
            <a:extLst>
              <a:ext uri="{FF2B5EF4-FFF2-40B4-BE49-F238E27FC236}">
                <a16:creationId xmlns:a16="http://schemas.microsoft.com/office/drawing/2014/main" id="{9D384439-DAA4-5E65-539E-F6CA9CCB20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315" y="758389"/>
            <a:ext cx="2329607" cy="684220"/>
          </a:xfrm>
          <a:prstGeom prst="rect">
            <a:avLst/>
          </a:prstGeom>
        </p:spPr>
      </p:pic>
      <p:sp>
        <p:nvSpPr>
          <p:cNvPr id="5" name="Footer Placeholder 4">
            <a:extLst>
              <a:ext uri="{FF2B5EF4-FFF2-40B4-BE49-F238E27FC236}">
                <a16:creationId xmlns:a16="http://schemas.microsoft.com/office/drawing/2014/main" id="{0666F32D-1CFA-75C1-1BA0-95486A073815}"/>
              </a:ext>
            </a:extLst>
          </p:cNvPr>
          <p:cNvSpPr>
            <a:spLocks noGrp="1"/>
          </p:cNvSpPr>
          <p:nvPr>
            <p:ph type="ftr" sz="quarter" idx="10"/>
          </p:nvPr>
        </p:nvSpPr>
        <p:spPr/>
        <p:txBody>
          <a:bodyPr/>
          <a:lstStyle/>
          <a:p>
            <a:r>
              <a:rPr lang="en-US"/>
              <a:t>For b/d use only. Not for use with public.  | </a:t>
            </a:r>
            <a:endParaRPr lang="en-US" dirty="0"/>
          </a:p>
        </p:txBody>
      </p:sp>
      <p:sp>
        <p:nvSpPr>
          <p:cNvPr id="6" name="Rectangle 1031">
            <a:extLst>
              <a:ext uri="{FF2B5EF4-FFF2-40B4-BE49-F238E27FC236}">
                <a16:creationId xmlns:a16="http://schemas.microsoft.com/office/drawing/2014/main" id="{032D19AA-C430-E45E-885B-8A2FE6832917}"/>
              </a:ext>
            </a:extLst>
          </p:cNvPr>
          <p:cNvSpPr txBox="1">
            <a:spLocks noChangeArrowheads="1"/>
          </p:cNvSpPr>
          <p:nvPr userDrawn="1"/>
        </p:nvSpPr>
        <p:spPr>
          <a:xfrm>
            <a:off x="11485511" y="6436484"/>
            <a:ext cx="483852" cy="285750"/>
          </a:xfrm>
          <a:prstGeom prst="rect">
            <a:avLst/>
          </a:prstGeom>
          <a:ln/>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defRPr/>
            </a:pPr>
            <a:fld id="{06E24FA1-55E6-4D8D-8466-4F1E2771CFB1}" type="slidenum">
              <a:rPr lang="en-GB" sz="700" b="1" smtClean="0">
                <a:solidFill>
                  <a:schemeClr val="tx1">
                    <a:lumMod val="65000"/>
                    <a:lumOff val="35000"/>
                  </a:schemeClr>
                </a:solidFill>
                <a:latin typeface="Georgia" panose="02040502050405020303" pitchFamily="18" charset="0"/>
                <a:ea typeface="Roboto Condensed" panose="02000000000000000000" pitchFamily="2" charset="0"/>
              </a:rPr>
              <a:pPr algn="r" eaLnBrk="1" hangingPunct="1">
                <a:defRPr/>
              </a:pPr>
              <a:t>‹#›</a:t>
            </a:fld>
            <a:endParaRPr lang="en-GB" sz="700" b="1" dirty="0">
              <a:solidFill>
                <a:schemeClr val="tx1">
                  <a:lumMod val="65000"/>
                  <a:lumOff val="35000"/>
                </a:schemeClr>
              </a:solidFill>
              <a:latin typeface="Georgia" panose="02040502050405020303" pitchFamily="18" charset="0"/>
              <a:ea typeface="Roboto Condensed" panose="02000000000000000000" pitchFamily="2" charset="0"/>
            </a:endParaRPr>
          </a:p>
        </p:txBody>
      </p:sp>
    </p:spTree>
    <p:extLst>
      <p:ext uri="{BB962C8B-B14F-4D97-AF65-F5344CB8AC3E}">
        <p14:creationId xmlns:p14="http://schemas.microsoft.com/office/powerpoint/2010/main" val="20492702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79A2-3E94-4843-A58E-B1023EAC72CB}"/>
              </a:ext>
            </a:extLst>
          </p:cNvPr>
          <p:cNvSpPr>
            <a:spLocks noGrp="1"/>
          </p:cNvSpPr>
          <p:nvPr>
            <p:ph type="title"/>
          </p:nvPr>
        </p:nvSpPr>
        <p:spPr/>
        <p:txBody>
          <a:bodyPr/>
          <a:lstStyle>
            <a:lvl1pPr>
              <a:defRPr>
                <a:solidFill>
                  <a:srgbClr val="3E2144"/>
                </a:solidFill>
              </a:defRPr>
            </a:lvl1pPr>
          </a:lstStyle>
          <a:p>
            <a:endParaRPr lang="en-US" dirty="0"/>
          </a:p>
        </p:txBody>
      </p:sp>
      <p:sp>
        <p:nvSpPr>
          <p:cNvPr id="3" name="Content Placeholder 2">
            <a:extLst>
              <a:ext uri="{FF2B5EF4-FFF2-40B4-BE49-F238E27FC236}">
                <a16:creationId xmlns:a16="http://schemas.microsoft.com/office/drawing/2014/main" id="{320030F7-569C-1A43-9769-83F1F3410866}"/>
              </a:ext>
            </a:extLst>
          </p:cNvPr>
          <p:cNvSpPr>
            <a:spLocks noGrp="1"/>
          </p:cNvSpPr>
          <p:nvPr>
            <p:ph idx="1"/>
          </p:nvPr>
        </p:nvSpPr>
        <p:spPr>
          <a:xfrm>
            <a:off x="838200" y="1237766"/>
            <a:ext cx="10515600" cy="48499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3806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71DAAF-14DD-DB4C-8428-555DA85B2364}"/>
              </a:ext>
            </a:extLst>
          </p:cNvPr>
          <p:cNvSpPr/>
          <p:nvPr/>
        </p:nvSpPr>
        <p:spPr>
          <a:xfrm>
            <a:off x="0" y="-1"/>
            <a:ext cx="12191999" cy="5179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9676549-2E4A-8E46-91B4-6BDBE7E2EA92}"/>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1" y="0"/>
            <a:ext cx="12191999" cy="5179593"/>
          </a:xfrm>
          <a:prstGeom prst="rect">
            <a:avLst/>
          </a:prstGeom>
        </p:spPr>
      </p:pic>
      <p:sp>
        <p:nvSpPr>
          <p:cNvPr id="11" name="Rectangle 10">
            <a:extLst>
              <a:ext uri="{FF2B5EF4-FFF2-40B4-BE49-F238E27FC236}">
                <a16:creationId xmlns:a16="http://schemas.microsoft.com/office/drawing/2014/main" id="{BA1B3EC7-DA1F-429F-B2D2-AE51CB3F8ECC}"/>
              </a:ext>
            </a:extLst>
          </p:cNvPr>
          <p:cNvSpPr/>
          <p:nvPr/>
        </p:nvSpPr>
        <p:spPr>
          <a:xfrm>
            <a:off x="0" y="5972974"/>
            <a:ext cx="12192000" cy="885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Rectangle 8">
            <a:extLst>
              <a:ext uri="{FF2B5EF4-FFF2-40B4-BE49-F238E27FC236}">
                <a16:creationId xmlns:a16="http://schemas.microsoft.com/office/drawing/2014/main" id="{672918D7-EBF8-8D43-8928-DEC87F3600DF}"/>
              </a:ext>
            </a:extLst>
          </p:cNvPr>
          <p:cNvSpPr/>
          <p:nvPr/>
        </p:nvSpPr>
        <p:spPr>
          <a:xfrm>
            <a:off x="0" y="1"/>
            <a:ext cx="12192000" cy="5179592"/>
          </a:xfrm>
          <a:prstGeom prst="rect">
            <a:avLst/>
          </a:prstGeom>
          <a:gradFill flip="none" rotWithShape="1">
            <a:gsLst>
              <a:gs pos="0">
                <a:schemeClr val="accent1">
                  <a:lumMod val="50000"/>
                  <a:alpha val="45065"/>
                </a:schemeClr>
              </a:gs>
              <a:gs pos="48000">
                <a:schemeClr val="accent4">
                  <a:alpha val="8746"/>
                </a:schemeClr>
              </a:gs>
              <a:gs pos="100000">
                <a:schemeClr val="bg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0" name="Picture 9">
            <a:extLst>
              <a:ext uri="{FF2B5EF4-FFF2-40B4-BE49-F238E27FC236}">
                <a16:creationId xmlns:a16="http://schemas.microsoft.com/office/drawing/2014/main" id="{C615BD26-82FD-F848-B971-3E34A4315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915" y="605989"/>
            <a:ext cx="2329607" cy="684220"/>
          </a:xfrm>
          <a:prstGeom prst="rect">
            <a:avLst/>
          </a:prstGeom>
        </p:spPr>
      </p:pic>
      <p:sp>
        <p:nvSpPr>
          <p:cNvPr id="2" name="Footer Placeholder 1">
            <a:extLst>
              <a:ext uri="{FF2B5EF4-FFF2-40B4-BE49-F238E27FC236}">
                <a16:creationId xmlns:a16="http://schemas.microsoft.com/office/drawing/2014/main" id="{ED7C0F71-BD86-64F3-F257-AB6C83C5DBC7}"/>
              </a:ext>
            </a:extLst>
          </p:cNvPr>
          <p:cNvSpPr>
            <a:spLocks noGrp="1"/>
          </p:cNvSpPr>
          <p:nvPr>
            <p:ph type="ftr" sz="quarter" idx="10"/>
          </p:nvPr>
        </p:nvSpPr>
        <p:spPr/>
        <p:txBody>
          <a:bodyPr/>
          <a:lstStyle/>
          <a:p>
            <a:r>
              <a:rPr lang="en-US"/>
              <a:t>For b/d use only. Not for use with public.  | </a:t>
            </a:r>
            <a:endParaRPr lang="en-US" dirty="0"/>
          </a:p>
        </p:txBody>
      </p:sp>
      <p:sp>
        <p:nvSpPr>
          <p:cNvPr id="3" name="Rectangle 1031">
            <a:extLst>
              <a:ext uri="{FF2B5EF4-FFF2-40B4-BE49-F238E27FC236}">
                <a16:creationId xmlns:a16="http://schemas.microsoft.com/office/drawing/2014/main" id="{71003623-9C55-034A-827E-273525014CE9}"/>
              </a:ext>
            </a:extLst>
          </p:cNvPr>
          <p:cNvSpPr txBox="1">
            <a:spLocks noChangeArrowheads="1"/>
          </p:cNvSpPr>
          <p:nvPr userDrawn="1"/>
        </p:nvSpPr>
        <p:spPr>
          <a:xfrm>
            <a:off x="11485511" y="6436484"/>
            <a:ext cx="483852" cy="285750"/>
          </a:xfrm>
          <a:prstGeom prst="rect">
            <a:avLst/>
          </a:prstGeom>
          <a:ln/>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defRPr/>
            </a:pPr>
            <a:fld id="{06E24FA1-55E6-4D8D-8466-4F1E2771CFB1}" type="slidenum">
              <a:rPr lang="en-GB" sz="700" b="1" smtClean="0">
                <a:solidFill>
                  <a:schemeClr val="tx1">
                    <a:lumMod val="65000"/>
                    <a:lumOff val="35000"/>
                  </a:schemeClr>
                </a:solidFill>
                <a:latin typeface="Georgia" panose="02040502050405020303" pitchFamily="18" charset="0"/>
                <a:ea typeface="Roboto Condensed" panose="02000000000000000000" pitchFamily="2" charset="0"/>
              </a:rPr>
              <a:pPr algn="r" eaLnBrk="1" hangingPunct="1">
                <a:defRPr/>
              </a:pPr>
              <a:t>‹#›</a:t>
            </a:fld>
            <a:endParaRPr lang="en-GB" sz="700" b="1" dirty="0">
              <a:solidFill>
                <a:schemeClr val="tx1">
                  <a:lumMod val="65000"/>
                  <a:lumOff val="35000"/>
                </a:schemeClr>
              </a:solidFill>
              <a:latin typeface="Georgia" panose="02040502050405020303" pitchFamily="18" charset="0"/>
              <a:ea typeface="Roboto Condensed" panose="02000000000000000000" pitchFamily="2" charset="0"/>
            </a:endParaRPr>
          </a:p>
        </p:txBody>
      </p:sp>
    </p:spTree>
    <p:extLst>
      <p:ext uri="{BB962C8B-B14F-4D97-AF65-F5344CB8AC3E}">
        <p14:creationId xmlns:p14="http://schemas.microsoft.com/office/powerpoint/2010/main" val="1634807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8068C7-7903-934E-BBA1-13CE202513B1}"/>
              </a:ext>
            </a:extLst>
          </p:cNvPr>
          <p:cNvSpPr/>
          <p:nvPr/>
        </p:nvSpPr>
        <p:spPr>
          <a:xfrm>
            <a:off x="10154093" y="-1"/>
            <a:ext cx="2037906" cy="1552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CD826AD-77CA-1A42-8FD9-2C196206BEEA}"/>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a:stretch/>
        </p:blipFill>
        <p:spPr>
          <a:xfrm flipH="1">
            <a:off x="-2" y="-1"/>
            <a:ext cx="12191999" cy="6081824"/>
          </a:xfrm>
          <a:prstGeom prst="rect">
            <a:avLst/>
          </a:prstGeom>
        </p:spPr>
      </p:pic>
      <p:sp>
        <p:nvSpPr>
          <p:cNvPr id="5" name="Rectangle 4">
            <a:extLst>
              <a:ext uri="{FF2B5EF4-FFF2-40B4-BE49-F238E27FC236}">
                <a16:creationId xmlns:a16="http://schemas.microsoft.com/office/drawing/2014/main" id="{AA22C69E-4D3C-6B42-B359-20B612650064}"/>
              </a:ext>
            </a:extLst>
          </p:cNvPr>
          <p:cNvSpPr/>
          <p:nvPr/>
        </p:nvSpPr>
        <p:spPr>
          <a:xfrm>
            <a:off x="0" y="5305646"/>
            <a:ext cx="12192000" cy="1552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8" name="Picture 7">
            <a:extLst>
              <a:ext uri="{FF2B5EF4-FFF2-40B4-BE49-F238E27FC236}">
                <a16:creationId xmlns:a16="http://schemas.microsoft.com/office/drawing/2014/main" id="{268C6F9E-A5C2-EB42-97FB-A9B7013B6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915" y="605989"/>
            <a:ext cx="2329607" cy="684220"/>
          </a:xfrm>
          <a:prstGeom prst="rect">
            <a:avLst/>
          </a:prstGeom>
        </p:spPr>
      </p:pic>
      <p:sp>
        <p:nvSpPr>
          <p:cNvPr id="2" name="Footer Placeholder 1">
            <a:extLst>
              <a:ext uri="{FF2B5EF4-FFF2-40B4-BE49-F238E27FC236}">
                <a16:creationId xmlns:a16="http://schemas.microsoft.com/office/drawing/2014/main" id="{9A5F43D8-8634-6F54-8A51-5AF707213010}"/>
              </a:ext>
            </a:extLst>
          </p:cNvPr>
          <p:cNvSpPr>
            <a:spLocks noGrp="1"/>
          </p:cNvSpPr>
          <p:nvPr>
            <p:ph type="ftr" sz="quarter" idx="10"/>
          </p:nvPr>
        </p:nvSpPr>
        <p:spPr/>
        <p:txBody>
          <a:bodyPr/>
          <a:lstStyle/>
          <a:p>
            <a:r>
              <a:rPr lang="en-US"/>
              <a:t>For b/d use only. Not for use with public.  | </a:t>
            </a:r>
            <a:endParaRPr lang="en-US" dirty="0"/>
          </a:p>
        </p:txBody>
      </p:sp>
      <p:sp>
        <p:nvSpPr>
          <p:cNvPr id="6" name="Rectangle 1031">
            <a:extLst>
              <a:ext uri="{FF2B5EF4-FFF2-40B4-BE49-F238E27FC236}">
                <a16:creationId xmlns:a16="http://schemas.microsoft.com/office/drawing/2014/main" id="{50B40001-9059-8C45-713F-BFF68731F655}"/>
              </a:ext>
            </a:extLst>
          </p:cNvPr>
          <p:cNvSpPr txBox="1">
            <a:spLocks noChangeArrowheads="1"/>
          </p:cNvSpPr>
          <p:nvPr userDrawn="1"/>
        </p:nvSpPr>
        <p:spPr>
          <a:xfrm>
            <a:off x="11485511" y="6436484"/>
            <a:ext cx="483852" cy="285750"/>
          </a:xfrm>
          <a:prstGeom prst="rect">
            <a:avLst/>
          </a:prstGeom>
          <a:ln/>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defRPr/>
            </a:pPr>
            <a:fld id="{06E24FA1-55E6-4D8D-8466-4F1E2771CFB1}" type="slidenum">
              <a:rPr lang="en-GB" sz="700" b="1" smtClean="0">
                <a:solidFill>
                  <a:schemeClr val="tx1">
                    <a:lumMod val="65000"/>
                    <a:lumOff val="35000"/>
                  </a:schemeClr>
                </a:solidFill>
                <a:latin typeface="Georgia" panose="02040502050405020303" pitchFamily="18" charset="0"/>
                <a:ea typeface="Roboto Condensed" panose="02000000000000000000" pitchFamily="2" charset="0"/>
              </a:rPr>
              <a:pPr algn="r" eaLnBrk="1" hangingPunct="1">
                <a:defRPr/>
              </a:pPr>
              <a:t>‹#›</a:t>
            </a:fld>
            <a:endParaRPr lang="en-GB" sz="700" b="1" dirty="0">
              <a:solidFill>
                <a:schemeClr val="tx1">
                  <a:lumMod val="65000"/>
                  <a:lumOff val="35000"/>
                </a:schemeClr>
              </a:solidFill>
              <a:latin typeface="Georgia" panose="02040502050405020303" pitchFamily="18" charset="0"/>
              <a:ea typeface="Roboto Condensed" panose="02000000000000000000" pitchFamily="2" charset="0"/>
            </a:endParaRPr>
          </a:p>
        </p:txBody>
      </p:sp>
    </p:spTree>
    <p:extLst>
      <p:ext uri="{BB962C8B-B14F-4D97-AF65-F5344CB8AC3E}">
        <p14:creationId xmlns:p14="http://schemas.microsoft.com/office/powerpoint/2010/main" val="3308532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8068C7-7903-934E-BBA1-13CE202513B1}"/>
              </a:ext>
            </a:extLst>
          </p:cNvPr>
          <p:cNvSpPr/>
          <p:nvPr/>
        </p:nvSpPr>
        <p:spPr>
          <a:xfrm>
            <a:off x="10154093" y="-1"/>
            <a:ext cx="2037906" cy="1552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A22C69E-4D3C-6B42-B359-20B612650064}"/>
              </a:ext>
            </a:extLst>
          </p:cNvPr>
          <p:cNvSpPr/>
          <p:nvPr/>
        </p:nvSpPr>
        <p:spPr>
          <a:xfrm>
            <a:off x="0" y="5972974"/>
            <a:ext cx="12192000" cy="885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7" name="Picture 6" descr="Icon&#10;&#10;Description automatically generated">
            <a:extLst>
              <a:ext uri="{FF2B5EF4-FFF2-40B4-BE49-F238E27FC236}">
                <a16:creationId xmlns:a16="http://schemas.microsoft.com/office/drawing/2014/main" id="{18BB129B-B3A1-5840-B9B8-97E5768A15E6}"/>
              </a:ext>
            </a:extLst>
          </p:cNvPr>
          <p:cNvPicPr>
            <a:picLocks noChangeAspect="1"/>
          </p:cNvPicPr>
          <p:nvPr/>
        </p:nvPicPr>
        <p:blipFill rotWithShape="1">
          <a:blip r:embed="rId2">
            <a:alphaModFix amt="5000"/>
          </a:blip>
          <a:srcRect r="46632" b="42974"/>
          <a:stretch/>
        </p:blipFill>
        <p:spPr>
          <a:xfrm>
            <a:off x="7940723" y="2409984"/>
            <a:ext cx="4251277" cy="4448016"/>
          </a:xfrm>
          <a:prstGeom prst="rect">
            <a:avLst/>
          </a:prstGeom>
        </p:spPr>
      </p:pic>
      <p:cxnSp>
        <p:nvCxnSpPr>
          <p:cNvPr id="9" name="Shape 46">
            <a:extLst>
              <a:ext uri="{FF2B5EF4-FFF2-40B4-BE49-F238E27FC236}">
                <a16:creationId xmlns:a16="http://schemas.microsoft.com/office/drawing/2014/main" id="{C8E96FA9-1400-EA44-951A-092863B76F30}"/>
              </a:ext>
            </a:extLst>
          </p:cNvPr>
          <p:cNvCxnSpPr>
            <a:cxnSpLocks/>
          </p:cNvCxnSpPr>
          <p:nvPr/>
        </p:nvCxnSpPr>
        <p:spPr>
          <a:xfrm>
            <a:off x="679342" y="4058937"/>
            <a:ext cx="1371600" cy="0"/>
          </a:xfrm>
          <a:prstGeom prst="straightConnector1">
            <a:avLst/>
          </a:prstGeom>
          <a:noFill/>
          <a:ln w="50800" cap="flat" cmpd="sng">
            <a:solidFill>
              <a:schemeClr val="accent4">
                <a:alpha val="50000"/>
              </a:schemeClr>
            </a:solidFill>
            <a:prstDash val="solid"/>
            <a:miter/>
            <a:headEnd type="none" w="med" len="med"/>
            <a:tailEnd type="none" w="med" len="med"/>
          </a:ln>
        </p:spPr>
      </p:cxnSp>
      <p:pic>
        <p:nvPicPr>
          <p:cNvPr id="10" name="Picture 9">
            <a:extLst>
              <a:ext uri="{FF2B5EF4-FFF2-40B4-BE49-F238E27FC236}">
                <a16:creationId xmlns:a16="http://schemas.microsoft.com/office/drawing/2014/main" id="{3736546D-E223-0D4E-ACC4-836FEB6B1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342" y="605989"/>
            <a:ext cx="2329607" cy="684220"/>
          </a:xfrm>
          <a:prstGeom prst="rect">
            <a:avLst/>
          </a:prstGeom>
        </p:spPr>
      </p:pic>
      <p:sp>
        <p:nvSpPr>
          <p:cNvPr id="2" name="Footer Placeholder 1">
            <a:extLst>
              <a:ext uri="{FF2B5EF4-FFF2-40B4-BE49-F238E27FC236}">
                <a16:creationId xmlns:a16="http://schemas.microsoft.com/office/drawing/2014/main" id="{64E28FF1-89F7-1734-3F90-34A3F0F023A9}"/>
              </a:ext>
            </a:extLst>
          </p:cNvPr>
          <p:cNvSpPr>
            <a:spLocks noGrp="1"/>
          </p:cNvSpPr>
          <p:nvPr>
            <p:ph type="ftr" sz="quarter" idx="10"/>
          </p:nvPr>
        </p:nvSpPr>
        <p:spPr/>
        <p:txBody>
          <a:bodyPr/>
          <a:lstStyle/>
          <a:p>
            <a:r>
              <a:rPr lang="en-US"/>
              <a:t>For b/d use only. Not for use with public.  | </a:t>
            </a:r>
            <a:endParaRPr lang="en-US" dirty="0"/>
          </a:p>
        </p:txBody>
      </p:sp>
      <p:sp>
        <p:nvSpPr>
          <p:cNvPr id="4" name="Rectangle 1031">
            <a:extLst>
              <a:ext uri="{FF2B5EF4-FFF2-40B4-BE49-F238E27FC236}">
                <a16:creationId xmlns:a16="http://schemas.microsoft.com/office/drawing/2014/main" id="{7139C791-6C1B-0D3A-5312-67E006EB70B7}"/>
              </a:ext>
            </a:extLst>
          </p:cNvPr>
          <p:cNvSpPr txBox="1">
            <a:spLocks noChangeArrowheads="1"/>
          </p:cNvSpPr>
          <p:nvPr userDrawn="1"/>
        </p:nvSpPr>
        <p:spPr>
          <a:xfrm>
            <a:off x="11485511" y="6436484"/>
            <a:ext cx="483852" cy="285750"/>
          </a:xfrm>
          <a:prstGeom prst="rect">
            <a:avLst/>
          </a:prstGeom>
          <a:ln/>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defRPr/>
            </a:pPr>
            <a:fld id="{06E24FA1-55E6-4D8D-8466-4F1E2771CFB1}" type="slidenum">
              <a:rPr lang="en-GB" sz="700" b="1" smtClean="0">
                <a:solidFill>
                  <a:schemeClr val="tx1">
                    <a:lumMod val="65000"/>
                    <a:lumOff val="35000"/>
                  </a:schemeClr>
                </a:solidFill>
                <a:latin typeface="Georgia" panose="02040502050405020303" pitchFamily="18" charset="0"/>
                <a:ea typeface="Roboto Condensed" panose="02000000000000000000" pitchFamily="2" charset="0"/>
              </a:rPr>
              <a:pPr algn="r" eaLnBrk="1" hangingPunct="1">
                <a:defRPr/>
              </a:pPr>
              <a:t>‹#›</a:t>
            </a:fld>
            <a:endParaRPr lang="en-GB" sz="700" b="1" dirty="0">
              <a:solidFill>
                <a:schemeClr val="tx1">
                  <a:lumMod val="65000"/>
                  <a:lumOff val="35000"/>
                </a:schemeClr>
              </a:solidFill>
              <a:latin typeface="Georgia" panose="02040502050405020303" pitchFamily="18" charset="0"/>
              <a:ea typeface="Roboto Condensed" panose="02000000000000000000" pitchFamily="2" charset="0"/>
            </a:endParaRPr>
          </a:p>
        </p:txBody>
      </p:sp>
    </p:spTree>
    <p:extLst>
      <p:ext uri="{BB962C8B-B14F-4D97-AF65-F5344CB8AC3E}">
        <p14:creationId xmlns:p14="http://schemas.microsoft.com/office/powerpoint/2010/main" val="2493945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20B260-1AC1-B741-93CC-F0513FCCD3C6}"/>
              </a:ext>
            </a:extLst>
          </p:cNvPr>
          <p:cNvSpPr/>
          <p:nvPr/>
        </p:nvSpPr>
        <p:spPr>
          <a:xfrm>
            <a:off x="-2"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A456C6C-2B3A-234D-96AA-E221EA5C0C57}"/>
              </a:ext>
            </a:extLst>
          </p:cNvPr>
          <p:cNvSpPr/>
          <p:nvPr/>
        </p:nvSpPr>
        <p:spPr>
          <a:xfrm>
            <a:off x="0" y="0"/>
            <a:ext cx="12192000" cy="6858001"/>
          </a:xfrm>
          <a:prstGeom prst="rect">
            <a:avLst/>
          </a:prstGeom>
          <a:gradFill flip="none" rotWithShape="1">
            <a:gsLst>
              <a:gs pos="0">
                <a:schemeClr val="accent1">
                  <a:lumMod val="50000"/>
                  <a:alpha val="45065"/>
                </a:schemeClr>
              </a:gs>
              <a:gs pos="48000">
                <a:schemeClr val="accent4">
                  <a:alpha val="8746"/>
                </a:schemeClr>
              </a:gs>
              <a:gs pos="100000">
                <a:schemeClr val="bg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Footer Placeholder 1">
            <a:extLst>
              <a:ext uri="{FF2B5EF4-FFF2-40B4-BE49-F238E27FC236}">
                <a16:creationId xmlns:a16="http://schemas.microsoft.com/office/drawing/2014/main" id="{86EE6C48-726B-DF87-CE80-B37F95D4CC50}"/>
              </a:ext>
            </a:extLst>
          </p:cNvPr>
          <p:cNvSpPr>
            <a:spLocks noGrp="1"/>
          </p:cNvSpPr>
          <p:nvPr>
            <p:ph type="ftr" sz="quarter" idx="10"/>
          </p:nvPr>
        </p:nvSpPr>
        <p:spPr/>
        <p:txBody>
          <a:bodyPr/>
          <a:lstStyle/>
          <a:p>
            <a:r>
              <a:rPr lang="en-US"/>
              <a:t>For b/d use only. Not for use with public.  | </a:t>
            </a:r>
            <a:endParaRPr lang="en-US" dirty="0"/>
          </a:p>
        </p:txBody>
      </p:sp>
      <p:sp>
        <p:nvSpPr>
          <p:cNvPr id="3" name="Rectangle 1031">
            <a:extLst>
              <a:ext uri="{FF2B5EF4-FFF2-40B4-BE49-F238E27FC236}">
                <a16:creationId xmlns:a16="http://schemas.microsoft.com/office/drawing/2014/main" id="{D5344EAB-56F4-F786-F88B-E620F4A9E90F}"/>
              </a:ext>
            </a:extLst>
          </p:cNvPr>
          <p:cNvSpPr txBox="1">
            <a:spLocks noChangeArrowheads="1"/>
          </p:cNvSpPr>
          <p:nvPr userDrawn="1"/>
        </p:nvSpPr>
        <p:spPr>
          <a:xfrm>
            <a:off x="11485511" y="6436484"/>
            <a:ext cx="483852" cy="285750"/>
          </a:xfrm>
          <a:prstGeom prst="rect">
            <a:avLst/>
          </a:prstGeom>
          <a:ln/>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defRPr/>
            </a:pPr>
            <a:fld id="{06E24FA1-55E6-4D8D-8466-4F1E2771CFB1}" type="slidenum">
              <a:rPr lang="en-GB" sz="700" b="1" smtClean="0">
                <a:solidFill>
                  <a:schemeClr val="tx1">
                    <a:lumMod val="65000"/>
                    <a:lumOff val="35000"/>
                  </a:schemeClr>
                </a:solidFill>
                <a:latin typeface="Georgia" panose="02040502050405020303" pitchFamily="18" charset="0"/>
                <a:ea typeface="Roboto Condensed" panose="02000000000000000000" pitchFamily="2" charset="0"/>
              </a:rPr>
              <a:pPr algn="r" eaLnBrk="1" hangingPunct="1">
                <a:defRPr/>
              </a:pPr>
              <a:t>‹#›</a:t>
            </a:fld>
            <a:endParaRPr lang="en-GB" sz="700" b="1" dirty="0">
              <a:solidFill>
                <a:schemeClr val="tx1">
                  <a:lumMod val="65000"/>
                  <a:lumOff val="35000"/>
                </a:schemeClr>
              </a:solidFill>
              <a:latin typeface="Georgia" panose="02040502050405020303" pitchFamily="18" charset="0"/>
              <a:ea typeface="Roboto Condensed" panose="02000000000000000000" pitchFamily="2" charset="0"/>
            </a:endParaRPr>
          </a:p>
        </p:txBody>
      </p:sp>
    </p:spTree>
    <p:extLst>
      <p:ext uri="{BB962C8B-B14F-4D97-AF65-F5344CB8AC3E}">
        <p14:creationId xmlns:p14="http://schemas.microsoft.com/office/powerpoint/2010/main" val="1764321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570B0758-98AE-CE44-9828-0E05FDEBCD0A}"/>
              </a:ext>
            </a:extLst>
          </p:cNvPr>
          <p:cNvPicPr>
            <a:picLocks noChangeAspect="1"/>
          </p:cNvPicPr>
          <p:nvPr/>
        </p:nvPicPr>
        <p:blipFill rotWithShape="1">
          <a:blip r:embed="rId2">
            <a:alphaModFix amt="5000"/>
          </a:blip>
          <a:srcRect r="46632" b="42974"/>
          <a:stretch/>
        </p:blipFill>
        <p:spPr>
          <a:xfrm>
            <a:off x="7940723" y="2409984"/>
            <a:ext cx="4251277" cy="4448016"/>
          </a:xfrm>
          <a:prstGeom prst="rect">
            <a:avLst/>
          </a:prstGeom>
        </p:spPr>
      </p:pic>
      <p:cxnSp>
        <p:nvCxnSpPr>
          <p:cNvPr id="5" name="Shape 46">
            <a:extLst>
              <a:ext uri="{FF2B5EF4-FFF2-40B4-BE49-F238E27FC236}">
                <a16:creationId xmlns:a16="http://schemas.microsoft.com/office/drawing/2014/main" id="{ECF5C770-F461-E44B-915F-EC9867E94176}"/>
              </a:ext>
            </a:extLst>
          </p:cNvPr>
          <p:cNvCxnSpPr>
            <a:cxnSpLocks/>
          </p:cNvCxnSpPr>
          <p:nvPr/>
        </p:nvCxnSpPr>
        <p:spPr>
          <a:xfrm>
            <a:off x="679342" y="4058937"/>
            <a:ext cx="1371600" cy="0"/>
          </a:xfrm>
          <a:prstGeom prst="straightConnector1">
            <a:avLst/>
          </a:prstGeom>
          <a:noFill/>
          <a:ln w="50800" cap="flat" cmpd="sng">
            <a:solidFill>
              <a:schemeClr val="accent4">
                <a:alpha val="50000"/>
              </a:schemeClr>
            </a:solidFill>
            <a:prstDash val="solid"/>
            <a:miter/>
            <a:headEnd type="none" w="med" len="med"/>
            <a:tailEnd type="none" w="med" len="med"/>
          </a:ln>
        </p:spPr>
      </p:cxnSp>
      <p:sp>
        <p:nvSpPr>
          <p:cNvPr id="2" name="Footer Placeholder 1">
            <a:extLst>
              <a:ext uri="{FF2B5EF4-FFF2-40B4-BE49-F238E27FC236}">
                <a16:creationId xmlns:a16="http://schemas.microsoft.com/office/drawing/2014/main" id="{F4A42AC5-986E-E144-082B-2566773344B3}"/>
              </a:ext>
            </a:extLst>
          </p:cNvPr>
          <p:cNvSpPr>
            <a:spLocks noGrp="1"/>
          </p:cNvSpPr>
          <p:nvPr>
            <p:ph type="ftr" sz="quarter" idx="10"/>
          </p:nvPr>
        </p:nvSpPr>
        <p:spPr/>
        <p:txBody>
          <a:bodyPr/>
          <a:lstStyle/>
          <a:p>
            <a:r>
              <a:rPr lang="en-US"/>
              <a:t>For b/d use only. Not for use with public.  | </a:t>
            </a:r>
            <a:endParaRPr lang="en-US" dirty="0"/>
          </a:p>
        </p:txBody>
      </p:sp>
    </p:spTree>
    <p:extLst>
      <p:ext uri="{BB962C8B-B14F-4D97-AF65-F5344CB8AC3E}">
        <p14:creationId xmlns:p14="http://schemas.microsoft.com/office/powerpoint/2010/main" val="3697938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642BB4-C8A0-4B94-8262-02063D1736EE}"/>
              </a:ext>
            </a:extLst>
          </p:cNvPr>
          <p:cNvSpPr>
            <a:spLocks noGrp="1"/>
          </p:cNvSpPr>
          <p:nvPr>
            <p:ph type="title"/>
          </p:nvPr>
        </p:nvSpPr>
        <p:spPr>
          <a:xfrm>
            <a:off x="304800" y="152400"/>
            <a:ext cx="11582400" cy="639762"/>
          </a:xfrm>
          <a:prstGeom prst="rect">
            <a:avLst/>
          </a:prstGeom>
        </p:spPr>
        <p:txBody>
          <a:bodyPr anchor="ctr">
            <a:normAutofit/>
          </a:bodyPr>
          <a:lstStyle>
            <a:lvl1pPr algn="l">
              <a:defRPr sz="3200" b="1" spc="0">
                <a:solidFill>
                  <a:schemeClr val="accent2">
                    <a:lumMod val="50000"/>
                  </a:schemeClr>
                </a:solidFill>
                <a:latin typeface="Perpetua" panose="02020502060401020303" pitchFamily="18" charset="0"/>
                <a:ea typeface="Roboto Condensed" panose="02000000000000000000" pitchFamily="2" charset="0"/>
              </a:defRPr>
            </a:lvl1pPr>
          </a:lstStyle>
          <a:p>
            <a:r>
              <a:rPr lang="en-US" dirty="0"/>
              <a:t>Click to edit Master title style</a:t>
            </a:r>
          </a:p>
        </p:txBody>
      </p:sp>
      <p:sp>
        <p:nvSpPr>
          <p:cNvPr id="4" name="Content Placeholder 2">
            <a:extLst>
              <a:ext uri="{FF2B5EF4-FFF2-40B4-BE49-F238E27FC236}">
                <a16:creationId xmlns:a16="http://schemas.microsoft.com/office/drawing/2014/main" id="{101E3BF1-8136-4B2E-9116-3F1C67917557}"/>
              </a:ext>
            </a:extLst>
          </p:cNvPr>
          <p:cNvSpPr>
            <a:spLocks noGrp="1"/>
          </p:cNvSpPr>
          <p:nvPr>
            <p:ph idx="1"/>
          </p:nvPr>
        </p:nvSpPr>
        <p:spPr>
          <a:xfrm>
            <a:off x="304800" y="1453665"/>
            <a:ext cx="11582400" cy="5059363"/>
          </a:xfrm>
          <a:prstGeom prst="rect">
            <a:avLst/>
          </a:prstGeom>
        </p:spPr>
        <p:txBody>
          <a:bodyPr>
            <a:normAutofit/>
          </a:bodyPr>
          <a:lstStyle>
            <a:lvl1pPr marL="285750" indent="-285750">
              <a:spcBef>
                <a:spcPts val="600"/>
              </a:spcBef>
              <a:buClr>
                <a:schemeClr val="tx1">
                  <a:lumMod val="60000"/>
                  <a:lumOff val="40000"/>
                </a:schemeClr>
              </a:buClr>
              <a:buFont typeface="Arial" panose="020B0604020202020204" pitchFamily="34" charset="0"/>
              <a:buChar char="•"/>
              <a:defRPr sz="14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1pPr>
            <a:lvl2pPr marL="571500" indent="-285750">
              <a:spcBef>
                <a:spcPts val="600"/>
              </a:spcBef>
              <a:buClr>
                <a:schemeClr val="tx1">
                  <a:lumMod val="60000"/>
                  <a:lumOff val="40000"/>
                </a:schemeClr>
              </a:buClr>
              <a:buFont typeface="Arial" panose="020B0604020202020204" pitchFamily="34" charset="0"/>
              <a:buChar char="•"/>
              <a:defRPr sz="12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2pPr>
            <a:lvl3pPr marL="74295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3pPr>
            <a:lvl4pPr marL="1028700" indent="-171450">
              <a:spcBef>
                <a:spcPts val="600"/>
              </a:spcBef>
              <a:buClr>
                <a:schemeClr val="tx1">
                  <a:lumMod val="60000"/>
                  <a:lumOff val="40000"/>
                </a:schemeClr>
              </a:buClr>
              <a:buFont typeface="Arial" panose="020B0604020202020204" pitchFamily="34" charset="0"/>
              <a:buChar char="•"/>
              <a:defRPr sz="105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4pPr>
            <a:lvl5pPr marL="1257300" indent="-171450">
              <a:spcBef>
                <a:spcPts val="600"/>
              </a:spcBef>
              <a:buClr>
                <a:schemeClr val="tx1">
                  <a:lumMod val="60000"/>
                  <a:lumOff val="40000"/>
                </a:schemeClr>
              </a:buClr>
              <a:buFont typeface="Arial" panose="020B0604020202020204" pitchFamily="34" charset="0"/>
              <a:buChar char="•"/>
              <a:defRPr sz="105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E4A8A12A-3106-4059-B0E7-1483F0642FAC}"/>
              </a:ext>
            </a:extLst>
          </p:cNvPr>
          <p:cNvSpPr>
            <a:spLocks noGrp="1"/>
          </p:cNvSpPr>
          <p:nvPr>
            <p:ph type="body" sz="quarter" idx="10"/>
          </p:nvPr>
        </p:nvSpPr>
        <p:spPr>
          <a:xfrm>
            <a:off x="304802" y="698370"/>
            <a:ext cx="11582399" cy="438150"/>
          </a:xfrm>
          <a:prstGeom prst="rect">
            <a:avLst/>
          </a:prstGeom>
        </p:spPr>
        <p:txBody>
          <a:bodyPr/>
          <a:lstStyle>
            <a:lvl1pPr algn="just">
              <a:defRPr sz="1200">
                <a:solidFill>
                  <a:schemeClr val="accent1">
                    <a:lumMod val="75000"/>
                  </a:schemeClr>
                </a:solidFill>
                <a:latin typeface="Red Hat Display" panose="02010503040201060303" pitchFamily="2" charset="0"/>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dirty="0"/>
              <a:t>Click to edit Master text styles</a:t>
            </a:r>
          </a:p>
        </p:txBody>
      </p:sp>
      <p:sp>
        <p:nvSpPr>
          <p:cNvPr id="2" name="Footer Placeholder 1">
            <a:extLst>
              <a:ext uri="{FF2B5EF4-FFF2-40B4-BE49-F238E27FC236}">
                <a16:creationId xmlns:a16="http://schemas.microsoft.com/office/drawing/2014/main" id="{4987D1C1-B799-3B09-0794-D0391AF3BE6B}"/>
              </a:ext>
            </a:extLst>
          </p:cNvPr>
          <p:cNvSpPr>
            <a:spLocks noGrp="1"/>
          </p:cNvSpPr>
          <p:nvPr>
            <p:ph type="ftr" sz="quarter" idx="11"/>
          </p:nvPr>
        </p:nvSpPr>
        <p:spPr/>
        <p:txBody>
          <a:bodyPr/>
          <a:lstStyle/>
          <a:p>
            <a:r>
              <a:rPr lang="en-US"/>
              <a:t>For b/d use only. Not for use with public.  | </a:t>
            </a:r>
            <a:endParaRPr lang="en-US" dirty="0"/>
          </a:p>
        </p:txBody>
      </p:sp>
    </p:spTree>
    <p:extLst>
      <p:ext uri="{BB962C8B-B14F-4D97-AF65-F5344CB8AC3E}">
        <p14:creationId xmlns:p14="http://schemas.microsoft.com/office/powerpoint/2010/main" val="428000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7" name="TextBox 6">
            <a:extLst>
              <a:ext uri="{FF2B5EF4-FFF2-40B4-BE49-F238E27FC236}">
                <a16:creationId xmlns:a16="http://schemas.microsoft.com/office/drawing/2014/main" id="{1DCCAC14-A58D-4009-8F3D-F0C10861DA5B}"/>
              </a:ext>
            </a:extLst>
          </p:cNvPr>
          <p:cNvSpPr txBox="1"/>
          <p:nvPr/>
        </p:nvSpPr>
        <p:spPr>
          <a:xfrm>
            <a:off x="9567949" y="6479332"/>
            <a:ext cx="2337565" cy="200055"/>
          </a:xfrm>
          <a:prstGeom prst="rect">
            <a:avLst/>
          </a:prstGeom>
          <a:noFill/>
        </p:spPr>
        <p:txBody>
          <a:bodyPr wrap="square" rtlCol="0">
            <a:spAutoFit/>
          </a:bodyPr>
          <a:lstStyle/>
          <a:p>
            <a:r>
              <a:rPr lang="en-US" sz="700" b="0" spc="0" baseline="0" dirty="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rPr>
              <a:t>.   </a:t>
            </a:r>
            <a:endParaRPr lang="en-US" sz="700" b="0" spc="300" dirty="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endParaRPr>
          </a:p>
        </p:txBody>
      </p:sp>
      <p:sp>
        <p:nvSpPr>
          <p:cNvPr id="2" name="Rectangle 1">
            <a:extLst>
              <a:ext uri="{FF2B5EF4-FFF2-40B4-BE49-F238E27FC236}">
                <a16:creationId xmlns:a16="http://schemas.microsoft.com/office/drawing/2014/main" id="{951617B5-41A4-4766-8295-849450456399}"/>
              </a:ext>
            </a:extLst>
          </p:cNvPr>
          <p:cNvSpPr/>
          <p:nvPr/>
        </p:nvSpPr>
        <p:spPr>
          <a:xfrm>
            <a:off x="98612" y="62778"/>
            <a:ext cx="3021496" cy="797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 name="Rectangle 1031">
            <a:extLst>
              <a:ext uri="{FF2B5EF4-FFF2-40B4-BE49-F238E27FC236}">
                <a16:creationId xmlns:a16="http://schemas.microsoft.com/office/drawing/2014/main" id="{F63B23C6-BF7C-4843-BA96-01C6D0D0E314}"/>
              </a:ext>
            </a:extLst>
          </p:cNvPr>
          <p:cNvSpPr txBox="1">
            <a:spLocks noChangeArrowheads="1"/>
          </p:cNvSpPr>
          <p:nvPr/>
        </p:nvSpPr>
        <p:spPr>
          <a:xfrm>
            <a:off x="11485511" y="6436484"/>
            <a:ext cx="483852" cy="285750"/>
          </a:xfrm>
          <a:prstGeom prst="rect">
            <a:avLst/>
          </a:prstGeom>
          <a:ln/>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defRPr/>
            </a:pPr>
            <a:fld id="{06E24FA1-55E6-4D8D-8466-4F1E2771CFB1}" type="slidenum">
              <a:rPr lang="en-GB" sz="700" b="1" smtClean="0">
                <a:solidFill>
                  <a:schemeClr val="tx1">
                    <a:lumMod val="65000"/>
                    <a:lumOff val="35000"/>
                  </a:schemeClr>
                </a:solidFill>
                <a:latin typeface="Georgia" panose="02040502050405020303" pitchFamily="18" charset="0"/>
                <a:ea typeface="Roboto Condensed" panose="02000000000000000000" pitchFamily="2" charset="0"/>
              </a:rPr>
              <a:pPr algn="r" eaLnBrk="1" hangingPunct="1">
                <a:defRPr/>
              </a:pPr>
              <a:t>‹#›</a:t>
            </a:fld>
            <a:endParaRPr lang="en-GB" sz="700" b="1" dirty="0">
              <a:solidFill>
                <a:schemeClr val="tx1">
                  <a:lumMod val="65000"/>
                  <a:lumOff val="35000"/>
                </a:schemeClr>
              </a:solidFill>
              <a:latin typeface="Georgia" panose="02040502050405020303" pitchFamily="18" charset="0"/>
              <a:ea typeface="Roboto Condensed" panose="02000000000000000000" pitchFamily="2" charset="0"/>
            </a:endParaRPr>
          </a:p>
        </p:txBody>
      </p:sp>
      <p:sp>
        <p:nvSpPr>
          <p:cNvPr id="5" name="Rectangle 4">
            <a:extLst>
              <a:ext uri="{FF2B5EF4-FFF2-40B4-BE49-F238E27FC236}">
                <a16:creationId xmlns:a16="http://schemas.microsoft.com/office/drawing/2014/main" id="{C51EC899-17FB-FD62-9E3B-6DD4C9854043}"/>
              </a:ext>
            </a:extLst>
          </p:cNvPr>
          <p:cNvSpPr/>
          <p:nvPr userDrawn="1"/>
        </p:nvSpPr>
        <p:spPr>
          <a:xfrm>
            <a:off x="98612" y="62778"/>
            <a:ext cx="3021496" cy="797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9" name="Picture 8">
            <a:extLst>
              <a:ext uri="{FF2B5EF4-FFF2-40B4-BE49-F238E27FC236}">
                <a16:creationId xmlns:a16="http://schemas.microsoft.com/office/drawing/2014/main" id="{D3923941-ABA5-676D-1276-082FF31F756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19049" y="272504"/>
            <a:ext cx="1286465" cy="378372"/>
          </a:xfrm>
          <a:prstGeom prst="rect">
            <a:avLst/>
          </a:prstGeom>
        </p:spPr>
      </p:pic>
      <p:sp>
        <p:nvSpPr>
          <p:cNvPr id="3" name="Footer Placeholder 2">
            <a:extLst>
              <a:ext uri="{FF2B5EF4-FFF2-40B4-BE49-F238E27FC236}">
                <a16:creationId xmlns:a16="http://schemas.microsoft.com/office/drawing/2014/main" id="{3477E3F6-89A8-5742-3F8E-8DC53CFECFC9}"/>
              </a:ext>
            </a:extLst>
          </p:cNvPr>
          <p:cNvSpPr>
            <a:spLocks noGrp="1"/>
          </p:cNvSpPr>
          <p:nvPr>
            <p:ph type="ftr" sz="quarter" idx="3"/>
          </p:nvPr>
        </p:nvSpPr>
        <p:spPr>
          <a:xfrm>
            <a:off x="9504100" y="6396796"/>
            <a:ext cx="2337565" cy="365125"/>
          </a:xfrm>
          <a:prstGeom prst="rect">
            <a:avLst/>
          </a:prstGeom>
        </p:spPr>
        <p:txBody>
          <a:bodyPr vert="horz" lIns="91440" tIns="45720" rIns="91440" bIns="45720" rtlCol="0" anchor="ctr"/>
          <a:lstStyle>
            <a:lvl1pPr algn="ctr">
              <a:defRPr sz="800">
                <a:solidFill>
                  <a:schemeClr val="tx1"/>
                </a:solidFill>
              </a:defRPr>
            </a:lvl1pPr>
          </a:lstStyle>
          <a:p>
            <a:r>
              <a:rPr lang="en-US" dirty="0"/>
              <a:t>For b/d use only. Not for use with public.  | </a:t>
            </a:r>
          </a:p>
        </p:txBody>
      </p:sp>
    </p:spTree>
    <p:extLst>
      <p:ext uri="{BB962C8B-B14F-4D97-AF65-F5344CB8AC3E}">
        <p14:creationId xmlns:p14="http://schemas.microsoft.com/office/powerpoint/2010/main" val="2163063255"/>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08" r:id="rId9"/>
    <p:sldLayoutId id="2147483707" r:id="rId10"/>
    <p:sldLayoutId id="2147483709" r:id="rId11"/>
    <p:sldLayoutId id="2147483710" r:id="rId12"/>
    <p:sldLayoutId id="2147483711" r:id="rId13"/>
    <p:sldLayoutId id="2147483712" r:id="rId14"/>
    <p:sldLayoutId id="2147483723" r:id="rId15"/>
  </p:sldLayoutIdLst>
  <p:hf sldNum="0"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7" name="TextBox 6">
            <a:extLst>
              <a:ext uri="{FF2B5EF4-FFF2-40B4-BE49-F238E27FC236}">
                <a16:creationId xmlns:a16="http://schemas.microsoft.com/office/drawing/2014/main" id="{1DCCAC14-A58D-4009-8F3D-F0C10861DA5B}"/>
              </a:ext>
            </a:extLst>
          </p:cNvPr>
          <p:cNvSpPr txBox="1"/>
          <p:nvPr/>
        </p:nvSpPr>
        <p:spPr>
          <a:xfrm>
            <a:off x="9567949" y="6479332"/>
            <a:ext cx="2337565" cy="200055"/>
          </a:xfrm>
          <a:prstGeom prst="rect">
            <a:avLst/>
          </a:prstGeom>
          <a:noFill/>
        </p:spPr>
        <p:txBody>
          <a:bodyPr wrap="square" rtlCol="0">
            <a:spAutoFit/>
          </a:bodyPr>
          <a:lstStyle/>
          <a:p>
            <a:r>
              <a:rPr lang="en-US" sz="700" b="0" spc="0" baseline="0" dirty="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rPr>
              <a:t>.     </a:t>
            </a:r>
            <a:r>
              <a:rPr lang="en-US" sz="700" b="0" spc="300" baseline="0" dirty="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rPr>
              <a:t>|</a:t>
            </a:r>
            <a:endParaRPr lang="en-US" sz="700" b="0" spc="300" dirty="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endParaRPr>
          </a:p>
        </p:txBody>
      </p:sp>
      <p:sp>
        <p:nvSpPr>
          <p:cNvPr id="2" name="Rectangle 1">
            <a:extLst>
              <a:ext uri="{FF2B5EF4-FFF2-40B4-BE49-F238E27FC236}">
                <a16:creationId xmlns:a16="http://schemas.microsoft.com/office/drawing/2014/main" id="{951617B5-41A4-4766-8295-849450456399}"/>
              </a:ext>
            </a:extLst>
          </p:cNvPr>
          <p:cNvSpPr/>
          <p:nvPr/>
        </p:nvSpPr>
        <p:spPr>
          <a:xfrm>
            <a:off x="98612" y="62778"/>
            <a:ext cx="3021496" cy="797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 name="Rectangle 1031">
            <a:extLst>
              <a:ext uri="{FF2B5EF4-FFF2-40B4-BE49-F238E27FC236}">
                <a16:creationId xmlns:a16="http://schemas.microsoft.com/office/drawing/2014/main" id="{F63B23C6-BF7C-4843-BA96-01C6D0D0E314}"/>
              </a:ext>
            </a:extLst>
          </p:cNvPr>
          <p:cNvSpPr txBox="1">
            <a:spLocks noChangeArrowheads="1"/>
          </p:cNvSpPr>
          <p:nvPr/>
        </p:nvSpPr>
        <p:spPr>
          <a:xfrm>
            <a:off x="11485511" y="6436484"/>
            <a:ext cx="483852" cy="285750"/>
          </a:xfrm>
          <a:prstGeom prst="rect">
            <a:avLst/>
          </a:prstGeom>
          <a:ln/>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defRPr/>
            </a:pPr>
            <a:fld id="{06E24FA1-55E6-4D8D-8466-4F1E2771CFB1}" type="slidenum">
              <a:rPr lang="en-GB" sz="700" b="1" smtClean="0">
                <a:solidFill>
                  <a:schemeClr val="tx1">
                    <a:lumMod val="65000"/>
                    <a:lumOff val="35000"/>
                  </a:schemeClr>
                </a:solidFill>
                <a:latin typeface="Georgia" panose="02040502050405020303" pitchFamily="18" charset="0"/>
                <a:ea typeface="Roboto Condensed" panose="02000000000000000000" pitchFamily="2" charset="0"/>
              </a:rPr>
              <a:pPr algn="r" eaLnBrk="1" hangingPunct="1">
                <a:defRPr/>
              </a:pPr>
              <a:t>‹#›</a:t>
            </a:fld>
            <a:endParaRPr lang="en-GB" sz="700" b="1" dirty="0">
              <a:solidFill>
                <a:schemeClr val="tx1">
                  <a:lumMod val="65000"/>
                  <a:lumOff val="35000"/>
                </a:schemeClr>
              </a:solidFill>
              <a:latin typeface="Georgia" panose="02040502050405020303" pitchFamily="18" charset="0"/>
              <a:ea typeface="Roboto Condensed" panose="02000000000000000000" pitchFamily="2" charset="0"/>
            </a:endParaRPr>
          </a:p>
        </p:txBody>
      </p:sp>
      <p:sp>
        <p:nvSpPr>
          <p:cNvPr id="5" name="Rectangle 4">
            <a:extLst>
              <a:ext uri="{FF2B5EF4-FFF2-40B4-BE49-F238E27FC236}">
                <a16:creationId xmlns:a16="http://schemas.microsoft.com/office/drawing/2014/main" id="{C51EC899-17FB-FD62-9E3B-6DD4C9854043}"/>
              </a:ext>
            </a:extLst>
          </p:cNvPr>
          <p:cNvSpPr/>
          <p:nvPr userDrawn="1"/>
        </p:nvSpPr>
        <p:spPr>
          <a:xfrm>
            <a:off x="98612" y="62778"/>
            <a:ext cx="3021496" cy="797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9" name="Picture 8">
            <a:extLst>
              <a:ext uri="{FF2B5EF4-FFF2-40B4-BE49-F238E27FC236}">
                <a16:creationId xmlns:a16="http://schemas.microsoft.com/office/drawing/2014/main" id="{D3923941-ABA5-676D-1276-082FF31F756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19049" y="272504"/>
            <a:ext cx="1286465" cy="378372"/>
          </a:xfrm>
          <a:prstGeom prst="rect">
            <a:avLst/>
          </a:prstGeom>
        </p:spPr>
      </p:pic>
    </p:spTree>
    <p:extLst>
      <p:ext uri="{BB962C8B-B14F-4D97-AF65-F5344CB8AC3E}">
        <p14:creationId xmlns:p14="http://schemas.microsoft.com/office/powerpoint/2010/main" val="2748121893"/>
      </p:ext>
    </p:extLst>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Lst>
  <p:hf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twitter.com/ceteraIM"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4FE76E-F303-062D-2E50-0A358996CC03}"/>
              </a:ext>
            </a:extLst>
          </p:cNvPr>
          <p:cNvSpPr txBox="1"/>
          <p:nvPr/>
        </p:nvSpPr>
        <p:spPr>
          <a:xfrm>
            <a:off x="2947797" y="476660"/>
            <a:ext cx="6097464" cy="1384995"/>
          </a:xfrm>
          <a:prstGeom prst="rect">
            <a:avLst/>
          </a:prstGeom>
          <a:noFill/>
        </p:spPr>
        <p:txBody>
          <a:bodyPr wrap="square">
            <a:spAutoFit/>
          </a:bodyPr>
          <a:lstStyle/>
          <a:p>
            <a:pPr algn="ctr"/>
            <a:r>
              <a:rPr lang="en-US" sz="2800" b="1" dirty="0">
                <a:solidFill>
                  <a:srgbClr val="6D1D6B"/>
                </a:solidFill>
                <a:latin typeface="Red Hat Display" panose="02010503040201060303" pitchFamily="2" charset="0"/>
                <a:cs typeface="Arial" panose="020B0604020202020204" pitchFamily="34" charset="0"/>
              </a:rPr>
              <a:t>2024 Second Quarter Outlook: </a:t>
            </a:r>
          </a:p>
          <a:p>
            <a:pPr algn="ctr"/>
            <a:r>
              <a:rPr lang="en-US" sz="2800" b="1" dirty="0">
                <a:solidFill>
                  <a:srgbClr val="6D1D6B"/>
                </a:solidFill>
                <a:latin typeface="Red Hat Display" panose="02010503040201060303" pitchFamily="2" charset="0"/>
                <a:cs typeface="Arial" panose="020B0604020202020204" pitchFamily="34" charset="0"/>
              </a:rPr>
              <a:t>Stocks Spring Forward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D1D6B"/>
                </a:solidFill>
                <a:effectLst/>
                <a:uLnTx/>
                <a:uFillTx/>
                <a:latin typeface="Red Hat Display" panose="02010503040201060303" pitchFamily="2" charset="0"/>
                <a:cs typeface="Arial" panose="020B0604020202020204" pitchFamily="34" charset="0"/>
                <a:sym typeface="Arial"/>
              </a:rPr>
              <a:t>&lt;Enter Date&gt;</a:t>
            </a:r>
          </a:p>
        </p:txBody>
      </p:sp>
      <p:sp>
        <p:nvSpPr>
          <p:cNvPr id="2" name="TextBox 1">
            <a:extLst>
              <a:ext uri="{FF2B5EF4-FFF2-40B4-BE49-F238E27FC236}">
                <a16:creationId xmlns:a16="http://schemas.microsoft.com/office/drawing/2014/main" id="{7BDCEDA2-4443-C786-554F-A8F18755BEC3}"/>
              </a:ext>
            </a:extLst>
          </p:cNvPr>
          <p:cNvSpPr txBox="1"/>
          <p:nvPr/>
        </p:nvSpPr>
        <p:spPr>
          <a:xfrm>
            <a:off x="3406409" y="5463711"/>
            <a:ext cx="7094381"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30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sym typeface="Arial"/>
              </a:rPr>
              <a:t>--Rep Name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30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sym typeface="Arial"/>
              </a:rPr>
              <a:t>--Firm-Approved Title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30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sym typeface="Arial"/>
              </a:rPr>
              <a:t>--Registered Branch Address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30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sym typeface="Arial"/>
              </a:rPr>
              <a:t>--Approved Email and/or Registered Phone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30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sym typeface="Arial"/>
              </a:rPr>
              <a:t>--Securities Disclosure </a:t>
            </a:r>
          </a:p>
        </p:txBody>
      </p:sp>
      <p:sp>
        <p:nvSpPr>
          <p:cNvPr id="4" name="TextBox 5">
            <a:extLst>
              <a:ext uri="{FF2B5EF4-FFF2-40B4-BE49-F238E27FC236}">
                <a16:creationId xmlns:a16="http://schemas.microsoft.com/office/drawing/2014/main" id="{B4FF5DBC-FA43-4B4E-D83D-3A8B2828F516}"/>
              </a:ext>
            </a:extLst>
          </p:cNvPr>
          <p:cNvSpPr txBox="1"/>
          <p:nvPr/>
        </p:nvSpPr>
        <p:spPr>
          <a:xfrm>
            <a:off x="9350725" y="5679154"/>
            <a:ext cx="2300130" cy="738664"/>
          </a:xfrm>
          <a:prstGeom prst="rect">
            <a:avLst/>
          </a:prstGeom>
          <a:noFill/>
          <a:ln w="127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sym typeface="Arial"/>
              </a:rPr>
              <a:t>Enter all information and submit to Ad Review for final approval</a:t>
            </a:r>
          </a:p>
        </p:txBody>
      </p:sp>
    </p:spTree>
    <p:extLst>
      <p:ext uri="{BB962C8B-B14F-4D97-AF65-F5344CB8AC3E}">
        <p14:creationId xmlns:p14="http://schemas.microsoft.com/office/powerpoint/2010/main" val="1053987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EC16E-DE98-8C93-7F37-6F95D250C6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D8136F-9865-E781-4CF7-5DEF0663BFBD}"/>
              </a:ext>
            </a:extLst>
          </p:cNvPr>
          <p:cNvSpPr>
            <a:spLocks noGrp="1"/>
          </p:cNvSpPr>
          <p:nvPr>
            <p:ph type="title"/>
          </p:nvPr>
        </p:nvSpPr>
        <p:spPr/>
        <p:txBody>
          <a:bodyPr>
            <a:normAutofit/>
          </a:bodyPr>
          <a:lstStyle/>
          <a:p>
            <a:r>
              <a:rPr lang="en-US" dirty="0"/>
              <a:t>Consumer Spending</a:t>
            </a:r>
          </a:p>
        </p:txBody>
      </p:sp>
      <p:graphicFrame>
        <p:nvGraphicFramePr>
          <p:cNvPr id="4" name="Object 3">
            <a:extLst>
              <a:ext uri="{FF2B5EF4-FFF2-40B4-BE49-F238E27FC236}">
                <a16:creationId xmlns:a16="http://schemas.microsoft.com/office/drawing/2014/main" id="{BC1A3F18-D4EB-EF01-94A4-095A80AA25DF}"/>
              </a:ext>
            </a:extLst>
          </p:cNvPr>
          <p:cNvGraphicFramePr>
            <a:graphicFrameLocks noChangeAspect="1"/>
          </p:cNvGraphicFramePr>
          <p:nvPr>
            <p:extLst>
              <p:ext uri="{D42A27DB-BD31-4B8C-83A1-F6EECF244321}">
                <p14:modId xmlns:p14="http://schemas.microsoft.com/office/powerpoint/2010/main" val="3825427264"/>
              </p:ext>
            </p:extLst>
          </p:nvPr>
        </p:nvGraphicFramePr>
        <p:xfrm>
          <a:off x="639763" y="836613"/>
          <a:ext cx="9518650" cy="5380037"/>
        </p:xfrm>
        <a:graphic>
          <a:graphicData uri="http://schemas.openxmlformats.org/presentationml/2006/ole">
            <mc:AlternateContent xmlns:mc="http://schemas.openxmlformats.org/markup-compatibility/2006">
              <mc:Choice xmlns:v="urn:schemas-microsoft-com:vml" Requires="v">
                <p:oleObj name="ActiveGraph" r:id="rId3" imgW="9486755" imgH="5362495" progId="FDSCHART.FDSChartCtrlUnicode.1">
                  <p:embed/>
                </p:oleObj>
              </mc:Choice>
              <mc:Fallback>
                <p:oleObj name="ActiveGraph" r:id="rId3" imgW="9486755" imgH="5362495" progId="FDSCHART.FDSChartCtrlUnicode.1">
                  <p:embed/>
                  <p:pic>
                    <p:nvPicPr>
                      <p:cNvPr id="0" name=""/>
                      <p:cNvPicPr/>
                      <p:nvPr/>
                    </p:nvPicPr>
                    <p:blipFill>
                      <a:blip r:embed="rId4"/>
                      <a:stretch>
                        <a:fillRect/>
                      </a:stretch>
                    </p:blipFill>
                    <p:spPr>
                      <a:xfrm>
                        <a:off x="639763" y="836613"/>
                        <a:ext cx="9518650" cy="5380037"/>
                      </a:xfrm>
                      <a:prstGeom prst="rect">
                        <a:avLst/>
                      </a:prstGeom>
                    </p:spPr>
                  </p:pic>
                </p:oleObj>
              </mc:Fallback>
            </mc:AlternateContent>
          </a:graphicData>
        </a:graphic>
      </p:graphicFrame>
    </p:spTree>
    <p:extLst>
      <p:ext uri="{BB962C8B-B14F-4D97-AF65-F5344CB8AC3E}">
        <p14:creationId xmlns:p14="http://schemas.microsoft.com/office/powerpoint/2010/main" val="2202354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473BB-1CD5-66EE-10BD-B72565BBBD3B}"/>
              </a:ext>
            </a:extLst>
          </p:cNvPr>
          <p:cNvSpPr>
            <a:spLocks noGrp="1"/>
          </p:cNvSpPr>
          <p:nvPr>
            <p:ph type="title"/>
          </p:nvPr>
        </p:nvSpPr>
        <p:spPr/>
        <p:txBody>
          <a:bodyPr/>
          <a:lstStyle/>
          <a:p>
            <a:r>
              <a:rPr lang="en-US" dirty="0"/>
              <a:t>Economic Projections of Federal Reserve Board Members</a:t>
            </a:r>
          </a:p>
        </p:txBody>
      </p:sp>
      <p:pic>
        <p:nvPicPr>
          <p:cNvPr id="6" name="Picture 5">
            <a:extLst>
              <a:ext uri="{FF2B5EF4-FFF2-40B4-BE49-F238E27FC236}">
                <a16:creationId xmlns:a16="http://schemas.microsoft.com/office/drawing/2014/main" id="{42C91F28-7050-AEE2-AA4E-A47977EF12E7}"/>
              </a:ext>
            </a:extLst>
          </p:cNvPr>
          <p:cNvPicPr>
            <a:picLocks noChangeAspect="1"/>
          </p:cNvPicPr>
          <p:nvPr/>
        </p:nvPicPr>
        <p:blipFill>
          <a:blip r:embed="rId3"/>
          <a:stretch>
            <a:fillRect/>
          </a:stretch>
        </p:blipFill>
        <p:spPr>
          <a:xfrm>
            <a:off x="496363" y="1266902"/>
            <a:ext cx="10656149" cy="3580662"/>
          </a:xfrm>
          <a:prstGeom prst="rect">
            <a:avLst/>
          </a:prstGeom>
        </p:spPr>
      </p:pic>
      <p:sp>
        <p:nvSpPr>
          <p:cNvPr id="7" name="Oval 6">
            <a:extLst>
              <a:ext uri="{FF2B5EF4-FFF2-40B4-BE49-F238E27FC236}">
                <a16:creationId xmlns:a16="http://schemas.microsoft.com/office/drawing/2014/main" id="{3708936C-FE4A-CB24-3086-29280338C840}"/>
              </a:ext>
            </a:extLst>
          </p:cNvPr>
          <p:cNvSpPr/>
          <p:nvPr/>
        </p:nvSpPr>
        <p:spPr>
          <a:xfrm>
            <a:off x="2502568" y="2300438"/>
            <a:ext cx="404261" cy="3946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noFill/>
            </a:endParaRPr>
          </a:p>
        </p:txBody>
      </p:sp>
    </p:spTree>
    <p:extLst>
      <p:ext uri="{BB962C8B-B14F-4D97-AF65-F5344CB8AC3E}">
        <p14:creationId xmlns:p14="http://schemas.microsoft.com/office/powerpoint/2010/main" val="141811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0E31A-69E8-38D4-5DA2-334DA5A3D82F}"/>
              </a:ext>
            </a:extLst>
          </p:cNvPr>
          <p:cNvSpPr>
            <a:spLocks noGrp="1"/>
          </p:cNvSpPr>
          <p:nvPr>
            <p:ph type="title"/>
          </p:nvPr>
        </p:nvSpPr>
        <p:spPr/>
        <p:txBody>
          <a:bodyPr/>
          <a:lstStyle/>
          <a:p>
            <a:r>
              <a:rPr lang="en-US" dirty="0"/>
              <a:t>Strengthening Economy</a:t>
            </a:r>
          </a:p>
        </p:txBody>
      </p:sp>
      <p:graphicFrame>
        <p:nvGraphicFramePr>
          <p:cNvPr id="6" name="Object 5">
            <a:extLst>
              <a:ext uri="{FF2B5EF4-FFF2-40B4-BE49-F238E27FC236}">
                <a16:creationId xmlns:a16="http://schemas.microsoft.com/office/drawing/2014/main" id="{52034A22-E631-7F96-A352-734F47A0CB28}"/>
              </a:ext>
            </a:extLst>
          </p:cNvPr>
          <p:cNvGraphicFramePr>
            <a:graphicFrameLocks noChangeAspect="1"/>
          </p:cNvGraphicFramePr>
          <p:nvPr>
            <p:extLst>
              <p:ext uri="{D42A27DB-BD31-4B8C-83A1-F6EECF244321}">
                <p14:modId xmlns:p14="http://schemas.microsoft.com/office/powerpoint/2010/main" val="2220648393"/>
              </p:ext>
            </p:extLst>
          </p:nvPr>
        </p:nvGraphicFramePr>
        <p:xfrm>
          <a:off x="2032000" y="906463"/>
          <a:ext cx="8126413" cy="5253037"/>
        </p:xfrm>
        <a:graphic>
          <a:graphicData uri="http://schemas.openxmlformats.org/presentationml/2006/ole">
            <mc:AlternateContent xmlns:mc="http://schemas.openxmlformats.org/markup-compatibility/2006">
              <mc:Choice xmlns:v="urn:schemas-microsoft-com:vml" Requires="v">
                <p:oleObj name="ActiveGraph" r:id="rId3" imgW="8046720" imgH="5204586" progId="FDSCHART.FDSChartCtrlUnicode.1">
                  <p:embed/>
                </p:oleObj>
              </mc:Choice>
              <mc:Fallback>
                <p:oleObj name="ActiveGraph" r:id="rId3" imgW="8046720" imgH="5204586" progId="FDSCHART.FDSChartCtrlUnicode.1">
                  <p:embed/>
                  <p:pic>
                    <p:nvPicPr>
                      <p:cNvPr id="6" name="Object 5">
                        <a:extLst>
                          <a:ext uri="{FF2B5EF4-FFF2-40B4-BE49-F238E27FC236}">
                            <a16:creationId xmlns:a16="http://schemas.microsoft.com/office/drawing/2014/main" id="{52034A22-E631-7F96-A352-734F47A0CB28}"/>
                          </a:ext>
                        </a:extLst>
                      </p:cNvPr>
                      <p:cNvPicPr/>
                      <p:nvPr/>
                    </p:nvPicPr>
                    <p:blipFill>
                      <a:blip r:embed="rId4"/>
                      <a:stretch>
                        <a:fillRect/>
                      </a:stretch>
                    </p:blipFill>
                    <p:spPr>
                      <a:xfrm>
                        <a:off x="2032000" y="906463"/>
                        <a:ext cx="8126413" cy="5253037"/>
                      </a:xfrm>
                      <a:prstGeom prst="rect">
                        <a:avLst/>
                      </a:prstGeom>
                    </p:spPr>
                  </p:pic>
                </p:oleObj>
              </mc:Fallback>
            </mc:AlternateContent>
          </a:graphicData>
        </a:graphic>
      </p:graphicFrame>
    </p:spTree>
    <p:extLst>
      <p:ext uri="{BB962C8B-B14F-4D97-AF65-F5344CB8AC3E}">
        <p14:creationId xmlns:p14="http://schemas.microsoft.com/office/powerpoint/2010/main" val="3031946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020EC-076B-6EE5-580E-A0213676F89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6922609-E460-0EB6-DFB2-875082751916}"/>
              </a:ext>
            </a:extLst>
          </p:cNvPr>
          <p:cNvSpPr txBox="1"/>
          <p:nvPr/>
        </p:nvSpPr>
        <p:spPr>
          <a:xfrm>
            <a:off x="3047268" y="5445177"/>
            <a:ext cx="6097464" cy="954107"/>
          </a:xfrm>
          <a:prstGeom prst="rect">
            <a:avLst/>
          </a:prstGeom>
          <a:noFill/>
        </p:spPr>
        <p:txBody>
          <a:bodyPr wrap="square">
            <a:spAutoFit/>
          </a:bodyPr>
          <a:lstStyle/>
          <a:p>
            <a:pPr algn="ctr"/>
            <a:r>
              <a:rPr lang="en-US" sz="2800" b="1" dirty="0">
                <a:solidFill>
                  <a:srgbClr val="6D1D6B"/>
                </a:solidFill>
                <a:latin typeface="Red Hat Display" panose="02010503040201060303" pitchFamily="2" charset="0"/>
                <a:cs typeface="Arial" panose="020B0604020202020204" pitchFamily="34" charset="0"/>
              </a:rPr>
              <a:t>Market Volatility Will Provide Opportunities</a:t>
            </a:r>
          </a:p>
        </p:txBody>
      </p:sp>
    </p:spTree>
    <p:extLst>
      <p:ext uri="{BB962C8B-B14F-4D97-AF65-F5344CB8AC3E}">
        <p14:creationId xmlns:p14="http://schemas.microsoft.com/office/powerpoint/2010/main" val="1101795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6E629-D29F-5369-B632-07CDAA4DCF1A}"/>
            </a:ext>
          </a:extLst>
        </p:cNvPr>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03620587-04F2-366A-DAF8-061DD136AE8C}"/>
              </a:ext>
            </a:extLst>
          </p:cNvPr>
          <p:cNvGraphicFramePr>
            <a:graphicFrameLocks noChangeAspect="1"/>
          </p:cNvGraphicFramePr>
          <p:nvPr>
            <p:extLst>
              <p:ext uri="{D42A27DB-BD31-4B8C-83A1-F6EECF244321}">
                <p14:modId xmlns:p14="http://schemas.microsoft.com/office/powerpoint/2010/main" val="1003643101"/>
              </p:ext>
            </p:extLst>
          </p:nvPr>
        </p:nvGraphicFramePr>
        <p:xfrm>
          <a:off x="882650" y="836613"/>
          <a:ext cx="8732838" cy="5653087"/>
        </p:xfrm>
        <a:graphic>
          <a:graphicData uri="http://schemas.openxmlformats.org/presentationml/2006/ole">
            <mc:AlternateContent xmlns:mc="http://schemas.openxmlformats.org/markup-compatibility/2006">
              <mc:Choice xmlns:v="urn:schemas-microsoft-com:vml" Requires="v">
                <p:oleObj name="ActiveGraph" r:id="rId3" imgW="8641293" imgH="5593159" progId="FDSCHART.FDSChartCtrlUnicode.1">
                  <p:embed/>
                </p:oleObj>
              </mc:Choice>
              <mc:Fallback>
                <p:oleObj name="ActiveGraph" r:id="rId3" imgW="8641293" imgH="5593159" progId="FDSCHART.FDSChartCtrlUnicode.1">
                  <p:embed/>
                  <p:pic>
                    <p:nvPicPr>
                      <p:cNvPr id="0" name=""/>
                      <p:cNvPicPr/>
                      <p:nvPr/>
                    </p:nvPicPr>
                    <p:blipFill>
                      <a:blip r:embed="rId4"/>
                      <a:stretch>
                        <a:fillRect/>
                      </a:stretch>
                    </p:blipFill>
                    <p:spPr>
                      <a:xfrm>
                        <a:off x="882650" y="836613"/>
                        <a:ext cx="8732838" cy="56530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928AB47-9DB7-B26F-FB22-8D44FB0FC7A7}"/>
              </a:ext>
            </a:extLst>
          </p:cNvPr>
          <p:cNvSpPr>
            <a:spLocks noGrp="1"/>
          </p:cNvSpPr>
          <p:nvPr>
            <p:ph type="title"/>
          </p:nvPr>
        </p:nvSpPr>
        <p:spPr/>
        <p:txBody>
          <a:bodyPr>
            <a:normAutofit/>
          </a:bodyPr>
          <a:lstStyle/>
          <a:p>
            <a:r>
              <a:rPr lang="en-US" dirty="0"/>
              <a:t>Melt Up</a:t>
            </a:r>
          </a:p>
        </p:txBody>
      </p:sp>
      <p:cxnSp>
        <p:nvCxnSpPr>
          <p:cNvPr id="6" name="Straight Arrow Connector 5">
            <a:extLst>
              <a:ext uri="{FF2B5EF4-FFF2-40B4-BE49-F238E27FC236}">
                <a16:creationId xmlns:a16="http://schemas.microsoft.com/office/drawing/2014/main" id="{A7D4CFC3-4789-7D93-CFED-21A5B2A62FBE}"/>
              </a:ext>
            </a:extLst>
          </p:cNvPr>
          <p:cNvCxnSpPr>
            <a:cxnSpLocks/>
          </p:cNvCxnSpPr>
          <p:nvPr/>
        </p:nvCxnSpPr>
        <p:spPr>
          <a:xfrm flipV="1">
            <a:off x="6363730" y="1371601"/>
            <a:ext cx="1754659" cy="23601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338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FCECE-6309-056C-3FDE-220CC86446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06C6BD-B73A-105E-6718-B2AC3270A057}"/>
              </a:ext>
            </a:extLst>
          </p:cNvPr>
          <p:cNvSpPr>
            <a:spLocks noGrp="1"/>
          </p:cNvSpPr>
          <p:nvPr>
            <p:ph type="title"/>
          </p:nvPr>
        </p:nvSpPr>
        <p:spPr/>
        <p:txBody>
          <a:bodyPr/>
          <a:lstStyle/>
          <a:p>
            <a:r>
              <a:rPr lang="en-US" dirty="0"/>
              <a:t>Higher Expectations</a:t>
            </a:r>
          </a:p>
        </p:txBody>
      </p:sp>
      <p:pic>
        <p:nvPicPr>
          <p:cNvPr id="1026" name="Picture 6">
            <a:extLst>
              <a:ext uri="{FF2B5EF4-FFF2-40B4-BE49-F238E27FC236}">
                <a16:creationId xmlns:a16="http://schemas.microsoft.com/office/drawing/2014/main" id="{5CC32A3A-3C8E-9555-F7CD-4E17F3D82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340" y="863649"/>
            <a:ext cx="8693239" cy="549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067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76A3-033C-5463-C8DF-D532D861AF51}"/>
              </a:ext>
            </a:extLst>
          </p:cNvPr>
          <p:cNvSpPr>
            <a:spLocks noGrp="1"/>
          </p:cNvSpPr>
          <p:nvPr>
            <p:ph type="title"/>
          </p:nvPr>
        </p:nvSpPr>
        <p:spPr/>
        <p:txBody>
          <a:bodyPr/>
          <a:lstStyle/>
          <a:p>
            <a:r>
              <a:rPr lang="en-US" dirty="0"/>
              <a:t>Valuation Gap</a:t>
            </a:r>
          </a:p>
        </p:txBody>
      </p:sp>
      <p:graphicFrame>
        <p:nvGraphicFramePr>
          <p:cNvPr id="6" name="Object 5">
            <a:extLst>
              <a:ext uri="{FF2B5EF4-FFF2-40B4-BE49-F238E27FC236}">
                <a16:creationId xmlns:a16="http://schemas.microsoft.com/office/drawing/2014/main" id="{7DE93731-970F-21C7-A0AE-F75FFBE4D05B}"/>
              </a:ext>
            </a:extLst>
          </p:cNvPr>
          <p:cNvGraphicFramePr>
            <a:graphicFrameLocks noChangeAspect="1"/>
          </p:cNvGraphicFramePr>
          <p:nvPr>
            <p:extLst>
              <p:ext uri="{D42A27DB-BD31-4B8C-83A1-F6EECF244321}">
                <p14:modId xmlns:p14="http://schemas.microsoft.com/office/powerpoint/2010/main" val="3184291983"/>
              </p:ext>
            </p:extLst>
          </p:nvPr>
        </p:nvGraphicFramePr>
        <p:xfrm>
          <a:off x="1528763" y="1001713"/>
          <a:ext cx="8872537" cy="5189537"/>
        </p:xfrm>
        <a:graphic>
          <a:graphicData uri="http://schemas.openxmlformats.org/presentationml/2006/ole">
            <mc:AlternateContent xmlns:mc="http://schemas.openxmlformats.org/markup-compatibility/2006">
              <mc:Choice xmlns:v="urn:schemas-microsoft-com:vml" Requires="v">
                <p:oleObj name="ActiveGraph" r:id="rId3" imgW="8785895" imgH="5143500" progId="FDSCHART.FDSChartCtrlUnicode.1">
                  <p:embed/>
                </p:oleObj>
              </mc:Choice>
              <mc:Fallback>
                <p:oleObj name="ActiveGraph" r:id="rId3" imgW="8785895" imgH="5143500" progId="FDSCHART.FDSChartCtrlUnicode.1">
                  <p:embed/>
                  <p:pic>
                    <p:nvPicPr>
                      <p:cNvPr id="6" name="Object 5">
                        <a:extLst>
                          <a:ext uri="{FF2B5EF4-FFF2-40B4-BE49-F238E27FC236}">
                            <a16:creationId xmlns:a16="http://schemas.microsoft.com/office/drawing/2014/main" id="{7DE93731-970F-21C7-A0AE-F75FFBE4D05B}"/>
                          </a:ext>
                        </a:extLst>
                      </p:cNvPr>
                      <p:cNvPicPr/>
                      <p:nvPr/>
                    </p:nvPicPr>
                    <p:blipFill>
                      <a:blip r:embed="rId4"/>
                      <a:stretch>
                        <a:fillRect/>
                      </a:stretch>
                    </p:blipFill>
                    <p:spPr>
                      <a:xfrm>
                        <a:off x="1528763" y="1001713"/>
                        <a:ext cx="8872537" cy="5189537"/>
                      </a:xfrm>
                      <a:prstGeom prst="rect">
                        <a:avLst/>
                      </a:prstGeom>
                    </p:spPr>
                  </p:pic>
                </p:oleObj>
              </mc:Fallback>
            </mc:AlternateContent>
          </a:graphicData>
        </a:graphic>
      </p:graphicFrame>
    </p:spTree>
    <p:extLst>
      <p:ext uri="{BB962C8B-B14F-4D97-AF65-F5344CB8AC3E}">
        <p14:creationId xmlns:p14="http://schemas.microsoft.com/office/powerpoint/2010/main" val="489413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76A3-033C-5463-C8DF-D532D861AF51}"/>
              </a:ext>
            </a:extLst>
          </p:cNvPr>
          <p:cNvSpPr>
            <a:spLocks noGrp="1"/>
          </p:cNvSpPr>
          <p:nvPr>
            <p:ph type="title"/>
          </p:nvPr>
        </p:nvSpPr>
        <p:spPr/>
        <p:txBody>
          <a:bodyPr/>
          <a:lstStyle/>
          <a:p>
            <a:r>
              <a:rPr lang="en-US" dirty="0">
                <a:solidFill>
                  <a:srgbClr val="451970"/>
                </a:solidFill>
              </a:rPr>
              <a:t>Roller Coaster Ride for Bond Yields</a:t>
            </a:r>
          </a:p>
        </p:txBody>
      </p:sp>
      <p:graphicFrame>
        <p:nvGraphicFramePr>
          <p:cNvPr id="3" name="Object 2">
            <a:extLst>
              <a:ext uri="{FF2B5EF4-FFF2-40B4-BE49-F238E27FC236}">
                <a16:creationId xmlns:a16="http://schemas.microsoft.com/office/drawing/2014/main" id="{2922AA9F-2883-D65F-C6E0-A462473C490E}"/>
              </a:ext>
            </a:extLst>
          </p:cNvPr>
          <p:cNvGraphicFramePr>
            <a:graphicFrameLocks noChangeAspect="1"/>
          </p:cNvGraphicFramePr>
          <p:nvPr>
            <p:extLst>
              <p:ext uri="{D42A27DB-BD31-4B8C-83A1-F6EECF244321}">
                <p14:modId xmlns:p14="http://schemas.microsoft.com/office/powerpoint/2010/main" val="94970739"/>
              </p:ext>
            </p:extLst>
          </p:nvPr>
        </p:nvGraphicFramePr>
        <p:xfrm>
          <a:off x="2032000" y="744555"/>
          <a:ext cx="8128000" cy="4821238"/>
        </p:xfrm>
        <a:graphic>
          <a:graphicData uri="http://schemas.openxmlformats.org/presentationml/2006/ole">
            <mc:AlternateContent xmlns:mc="http://schemas.openxmlformats.org/markup-compatibility/2006">
              <mc:Choice xmlns:v="urn:schemas-microsoft-com:vml" Requires="v">
                <p:oleObj name="ActiveGraph" r:id="rId3" imgW="8105654" imgH="4800600" progId="FDSCHART.FDSChartCtrlUnicode.1">
                  <p:embed/>
                </p:oleObj>
              </mc:Choice>
              <mc:Fallback>
                <p:oleObj name="ActiveGraph" r:id="rId3" imgW="8105654" imgH="4800600" progId="FDSCHART.FDSChartCtrlUnicode.1">
                  <p:embed/>
                  <p:pic>
                    <p:nvPicPr>
                      <p:cNvPr id="3" name="Object 2">
                        <a:extLst>
                          <a:ext uri="{FF2B5EF4-FFF2-40B4-BE49-F238E27FC236}">
                            <a16:creationId xmlns:a16="http://schemas.microsoft.com/office/drawing/2014/main" id="{2922AA9F-2883-D65F-C6E0-A462473C490E}"/>
                          </a:ext>
                        </a:extLst>
                      </p:cNvPr>
                      <p:cNvPicPr/>
                      <p:nvPr/>
                    </p:nvPicPr>
                    <p:blipFill>
                      <a:blip r:embed="rId4"/>
                      <a:stretch>
                        <a:fillRect/>
                      </a:stretch>
                    </p:blipFill>
                    <p:spPr>
                      <a:xfrm>
                        <a:off x="2032000" y="744555"/>
                        <a:ext cx="8128000" cy="4821238"/>
                      </a:xfrm>
                      <a:prstGeom prst="rect">
                        <a:avLst/>
                      </a:prstGeom>
                    </p:spPr>
                  </p:pic>
                </p:oleObj>
              </mc:Fallback>
            </mc:AlternateContent>
          </a:graphicData>
        </a:graphic>
      </p:graphicFrame>
    </p:spTree>
    <p:extLst>
      <p:ext uri="{BB962C8B-B14F-4D97-AF65-F5344CB8AC3E}">
        <p14:creationId xmlns:p14="http://schemas.microsoft.com/office/powerpoint/2010/main" val="2363447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8E9B5-3455-06FA-13F9-6A2BA5BF2114}"/>
              </a:ext>
            </a:extLst>
          </p:cNvPr>
          <p:cNvSpPr>
            <a:spLocks noGrp="1"/>
          </p:cNvSpPr>
          <p:nvPr>
            <p:ph type="title"/>
          </p:nvPr>
        </p:nvSpPr>
        <p:spPr/>
        <p:txBody>
          <a:bodyPr/>
          <a:lstStyle/>
          <a:p>
            <a:r>
              <a:rPr lang="en-US" dirty="0"/>
              <a:t>Savings relative to income</a:t>
            </a:r>
          </a:p>
        </p:txBody>
      </p:sp>
      <p:graphicFrame>
        <p:nvGraphicFramePr>
          <p:cNvPr id="5" name="Object 4">
            <a:extLst>
              <a:ext uri="{FF2B5EF4-FFF2-40B4-BE49-F238E27FC236}">
                <a16:creationId xmlns:a16="http://schemas.microsoft.com/office/drawing/2014/main" id="{82B529AA-3DDF-D04C-742B-16F34D3ECF09}"/>
              </a:ext>
            </a:extLst>
          </p:cNvPr>
          <p:cNvGraphicFramePr>
            <a:graphicFrameLocks noChangeAspect="1"/>
          </p:cNvGraphicFramePr>
          <p:nvPr>
            <p:extLst>
              <p:ext uri="{D42A27DB-BD31-4B8C-83A1-F6EECF244321}">
                <p14:modId xmlns:p14="http://schemas.microsoft.com/office/powerpoint/2010/main" val="1029389247"/>
              </p:ext>
            </p:extLst>
          </p:nvPr>
        </p:nvGraphicFramePr>
        <p:xfrm>
          <a:off x="704850" y="776288"/>
          <a:ext cx="8799250" cy="5735048"/>
        </p:xfrm>
        <a:graphic>
          <a:graphicData uri="http://schemas.openxmlformats.org/presentationml/2006/ole">
            <mc:AlternateContent xmlns:mc="http://schemas.openxmlformats.org/markup-compatibility/2006">
              <mc:Choice xmlns:v="urn:schemas-microsoft-com:vml" Requires="v">
                <p:oleObj name="ActiveGraph" r:id="rId3" imgW="8717422" imgH="5676727" progId="FDSCHART.FDSChartCtrlUnicode.1">
                  <p:embed/>
                </p:oleObj>
              </mc:Choice>
              <mc:Fallback>
                <p:oleObj name="ActiveGraph" r:id="rId3" imgW="8717422" imgH="5676727" progId="FDSCHART.FDSChartCtrlUnicode.1">
                  <p:embed/>
                  <p:pic>
                    <p:nvPicPr>
                      <p:cNvPr id="0" name=""/>
                      <p:cNvPicPr/>
                      <p:nvPr/>
                    </p:nvPicPr>
                    <p:blipFill>
                      <a:blip r:embed="rId4"/>
                      <a:stretch>
                        <a:fillRect/>
                      </a:stretch>
                    </p:blipFill>
                    <p:spPr>
                      <a:xfrm>
                        <a:off x="704850" y="776288"/>
                        <a:ext cx="8799250" cy="5735048"/>
                      </a:xfrm>
                      <a:prstGeom prst="rect">
                        <a:avLst/>
                      </a:prstGeom>
                    </p:spPr>
                  </p:pic>
                </p:oleObj>
              </mc:Fallback>
            </mc:AlternateContent>
          </a:graphicData>
        </a:graphic>
      </p:graphicFrame>
    </p:spTree>
    <p:extLst>
      <p:ext uri="{BB962C8B-B14F-4D97-AF65-F5344CB8AC3E}">
        <p14:creationId xmlns:p14="http://schemas.microsoft.com/office/powerpoint/2010/main" val="599393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F4E20-854C-0531-C837-233964594A1C}"/>
              </a:ext>
            </a:extLst>
          </p:cNvPr>
          <p:cNvSpPr>
            <a:spLocks noGrp="1"/>
          </p:cNvSpPr>
          <p:nvPr>
            <p:ph type="title"/>
          </p:nvPr>
        </p:nvSpPr>
        <p:spPr/>
        <p:txBody>
          <a:bodyPr/>
          <a:lstStyle/>
          <a:p>
            <a:r>
              <a:rPr lang="en-US" dirty="0"/>
              <a:t>.</a:t>
            </a:r>
          </a:p>
        </p:txBody>
      </p:sp>
      <p:sp>
        <p:nvSpPr>
          <p:cNvPr id="8" name="TextBox 7">
            <a:extLst>
              <a:ext uri="{FF2B5EF4-FFF2-40B4-BE49-F238E27FC236}">
                <a16:creationId xmlns:a16="http://schemas.microsoft.com/office/drawing/2014/main" id="{12E29876-1570-9DE6-778A-CDEF57F0C965}"/>
              </a:ext>
            </a:extLst>
          </p:cNvPr>
          <p:cNvSpPr txBox="1"/>
          <p:nvPr/>
        </p:nvSpPr>
        <p:spPr>
          <a:xfrm>
            <a:off x="5208998" y="2496620"/>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Title 1">
            <a:extLst>
              <a:ext uri="{FF2B5EF4-FFF2-40B4-BE49-F238E27FC236}">
                <a16:creationId xmlns:a16="http://schemas.microsoft.com/office/drawing/2014/main" id="{A0EFE53D-3020-EF17-6B89-736144D5F688}"/>
              </a:ext>
            </a:extLst>
          </p:cNvPr>
          <p:cNvSpPr txBox="1">
            <a:spLocks/>
          </p:cNvSpPr>
          <p:nvPr/>
        </p:nvSpPr>
        <p:spPr>
          <a:xfrm>
            <a:off x="183614" y="288458"/>
            <a:ext cx="11582400" cy="639762"/>
          </a:xfr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3E2144"/>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451970"/>
                </a:solidFill>
                <a:effectLst/>
                <a:uLnTx/>
                <a:uFillTx/>
                <a:latin typeface="Georgia" panose="02040502050405020303" pitchFamily="18" charset="0"/>
                <a:cs typeface="Arial"/>
                <a:sym typeface="Arial"/>
              </a:rPr>
              <a:t>RISKS</a:t>
            </a:r>
          </a:p>
        </p:txBody>
      </p:sp>
      <p:sp>
        <p:nvSpPr>
          <p:cNvPr id="11" name="Rectangle 10">
            <a:extLst>
              <a:ext uri="{FF2B5EF4-FFF2-40B4-BE49-F238E27FC236}">
                <a16:creationId xmlns:a16="http://schemas.microsoft.com/office/drawing/2014/main" id="{8E86C407-C136-0029-D60B-B9E7965E20A1}"/>
              </a:ext>
            </a:extLst>
          </p:cNvPr>
          <p:cNvSpPr/>
          <p:nvPr/>
        </p:nvSpPr>
        <p:spPr>
          <a:xfrm>
            <a:off x="304800" y="1358456"/>
            <a:ext cx="10419521" cy="632012"/>
          </a:xfrm>
          <a:prstGeom prst="rect">
            <a:avLst/>
          </a:prstGeom>
          <a:solidFill>
            <a:schemeClr val="bg1"/>
          </a:solidFill>
          <a:ln>
            <a:noFill/>
          </a:ln>
          <a:effectLst>
            <a:glow rad="63500">
              <a:schemeClr val="accent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r>
              <a:rPr lang="en-US" sz="2000" b="1" dirty="0">
                <a:solidFill>
                  <a:srgbClr val="85216C"/>
                </a:solidFill>
              </a:rPr>
              <a:t>Economy Rolls Over (Fed Waits Too Long to Cut Rates)</a:t>
            </a:r>
          </a:p>
        </p:txBody>
      </p:sp>
      <p:sp>
        <p:nvSpPr>
          <p:cNvPr id="12" name="Rectangle 11">
            <a:extLst>
              <a:ext uri="{FF2B5EF4-FFF2-40B4-BE49-F238E27FC236}">
                <a16:creationId xmlns:a16="http://schemas.microsoft.com/office/drawing/2014/main" id="{5B4A1119-3923-051A-1605-45A1FFE5CB62}"/>
              </a:ext>
            </a:extLst>
          </p:cNvPr>
          <p:cNvSpPr/>
          <p:nvPr/>
        </p:nvSpPr>
        <p:spPr>
          <a:xfrm>
            <a:off x="304799" y="2496620"/>
            <a:ext cx="10419521" cy="632012"/>
          </a:xfrm>
          <a:prstGeom prst="rect">
            <a:avLst/>
          </a:prstGeom>
          <a:solidFill>
            <a:schemeClr val="bg1"/>
          </a:solidFill>
          <a:ln>
            <a:noFill/>
          </a:ln>
          <a:effectLst>
            <a:glow rad="63500">
              <a:schemeClr val="accent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r>
              <a:rPr lang="en-US" sz="2000" b="1" dirty="0">
                <a:solidFill>
                  <a:srgbClr val="85216C"/>
                </a:solidFill>
              </a:rPr>
              <a:t>Inflationary Pressures Reignite (Fed Cuts Rates Too Soon)</a:t>
            </a:r>
          </a:p>
        </p:txBody>
      </p:sp>
      <p:sp>
        <p:nvSpPr>
          <p:cNvPr id="17" name="Oval 16">
            <a:extLst>
              <a:ext uri="{FF2B5EF4-FFF2-40B4-BE49-F238E27FC236}">
                <a16:creationId xmlns:a16="http://schemas.microsoft.com/office/drawing/2014/main" id="{7CE44487-F747-E1D5-B63B-D533C8A10123}"/>
              </a:ext>
            </a:extLst>
          </p:cNvPr>
          <p:cNvSpPr/>
          <p:nvPr/>
        </p:nvSpPr>
        <p:spPr>
          <a:xfrm>
            <a:off x="455452" y="2552973"/>
            <a:ext cx="519305" cy="5193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Oval 18">
            <a:extLst>
              <a:ext uri="{FF2B5EF4-FFF2-40B4-BE49-F238E27FC236}">
                <a16:creationId xmlns:a16="http://schemas.microsoft.com/office/drawing/2014/main" id="{07A1C6AF-9A30-1CDC-C2CF-BD62A626B14B}"/>
              </a:ext>
            </a:extLst>
          </p:cNvPr>
          <p:cNvSpPr/>
          <p:nvPr/>
        </p:nvSpPr>
        <p:spPr>
          <a:xfrm>
            <a:off x="455452" y="1414809"/>
            <a:ext cx="519305" cy="5193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24E6BC72-EA6C-E4E4-8C97-A7207CD9B34F}"/>
              </a:ext>
            </a:extLst>
          </p:cNvPr>
          <p:cNvSpPr txBox="1"/>
          <p:nvPr/>
        </p:nvSpPr>
        <p:spPr>
          <a:xfrm>
            <a:off x="427316" y="1474406"/>
            <a:ext cx="575576" cy="400110"/>
          </a:xfrm>
          <a:prstGeom prst="rect">
            <a:avLst/>
          </a:prstGeom>
          <a:noFill/>
        </p:spPr>
        <p:txBody>
          <a:bodyPr wrap="square" rtlCol="0">
            <a:spAutoFit/>
          </a:bodyPr>
          <a:lstStyle/>
          <a:p>
            <a:pPr algn="ctr"/>
            <a:r>
              <a:rPr lang="en-US" sz="2000" b="1" dirty="0">
                <a:solidFill>
                  <a:schemeClr val="bg1"/>
                </a:solidFill>
              </a:rPr>
              <a:t>1</a:t>
            </a:r>
          </a:p>
        </p:txBody>
      </p:sp>
      <p:sp>
        <p:nvSpPr>
          <p:cNvPr id="6" name="TextBox 5">
            <a:extLst>
              <a:ext uri="{FF2B5EF4-FFF2-40B4-BE49-F238E27FC236}">
                <a16:creationId xmlns:a16="http://schemas.microsoft.com/office/drawing/2014/main" id="{6F90DA54-4ECC-2C2F-AEF7-6A304FC07F04}"/>
              </a:ext>
            </a:extLst>
          </p:cNvPr>
          <p:cNvSpPr txBox="1"/>
          <p:nvPr/>
        </p:nvSpPr>
        <p:spPr>
          <a:xfrm>
            <a:off x="427315" y="2618579"/>
            <a:ext cx="575576" cy="400110"/>
          </a:xfrm>
          <a:prstGeom prst="rect">
            <a:avLst/>
          </a:prstGeom>
          <a:noFill/>
        </p:spPr>
        <p:txBody>
          <a:bodyPr wrap="square" rtlCol="0">
            <a:spAutoFit/>
          </a:bodyPr>
          <a:lstStyle/>
          <a:p>
            <a:pPr algn="ctr"/>
            <a:r>
              <a:rPr lang="en-US" sz="2000" b="1" dirty="0">
                <a:solidFill>
                  <a:schemeClr val="bg1"/>
                </a:solidFill>
              </a:rPr>
              <a:t>2</a:t>
            </a:r>
          </a:p>
        </p:txBody>
      </p:sp>
      <p:sp>
        <p:nvSpPr>
          <p:cNvPr id="7" name="Rectangle 6">
            <a:extLst>
              <a:ext uri="{FF2B5EF4-FFF2-40B4-BE49-F238E27FC236}">
                <a16:creationId xmlns:a16="http://schemas.microsoft.com/office/drawing/2014/main" id="{24C075FA-3BA2-6514-7962-2C0ED0D43683}"/>
              </a:ext>
            </a:extLst>
          </p:cNvPr>
          <p:cNvSpPr/>
          <p:nvPr/>
        </p:nvSpPr>
        <p:spPr>
          <a:xfrm>
            <a:off x="304799" y="3470238"/>
            <a:ext cx="10419521" cy="632012"/>
          </a:xfrm>
          <a:prstGeom prst="rect">
            <a:avLst/>
          </a:prstGeom>
          <a:solidFill>
            <a:schemeClr val="bg1"/>
          </a:solidFill>
          <a:ln>
            <a:noFill/>
          </a:ln>
          <a:effectLst>
            <a:glow rad="63500">
              <a:schemeClr val="accent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r>
              <a:rPr lang="en-US" sz="2000" b="1" dirty="0">
                <a:solidFill>
                  <a:srgbClr val="85216C"/>
                </a:solidFill>
              </a:rPr>
              <a:t>Geopolitical Risks</a:t>
            </a:r>
          </a:p>
        </p:txBody>
      </p:sp>
      <p:sp>
        <p:nvSpPr>
          <p:cNvPr id="10" name="Rectangle 9">
            <a:extLst>
              <a:ext uri="{FF2B5EF4-FFF2-40B4-BE49-F238E27FC236}">
                <a16:creationId xmlns:a16="http://schemas.microsoft.com/office/drawing/2014/main" id="{6933E71D-4012-05E7-B7FA-2C292520FA40}"/>
              </a:ext>
            </a:extLst>
          </p:cNvPr>
          <p:cNvSpPr/>
          <p:nvPr/>
        </p:nvSpPr>
        <p:spPr>
          <a:xfrm>
            <a:off x="304799" y="4395181"/>
            <a:ext cx="10419521" cy="632012"/>
          </a:xfrm>
          <a:prstGeom prst="rect">
            <a:avLst/>
          </a:prstGeom>
          <a:solidFill>
            <a:schemeClr val="bg1"/>
          </a:solidFill>
          <a:ln>
            <a:noFill/>
          </a:ln>
          <a:effectLst>
            <a:glow rad="63500">
              <a:schemeClr val="accent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r>
              <a:rPr lang="en-US" sz="2000" b="1" dirty="0">
                <a:solidFill>
                  <a:srgbClr val="85216C"/>
                </a:solidFill>
              </a:rPr>
              <a:t>Frothy Large Cap Valuations</a:t>
            </a:r>
          </a:p>
        </p:txBody>
      </p:sp>
      <p:sp>
        <p:nvSpPr>
          <p:cNvPr id="9" name="Oval 8">
            <a:extLst>
              <a:ext uri="{FF2B5EF4-FFF2-40B4-BE49-F238E27FC236}">
                <a16:creationId xmlns:a16="http://schemas.microsoft.com/office/drawing/2014/main" id="{7A630D42-1CE6-90DF-1BC2-6963F904E64B}"/>
              </a:ext>
            </a:extLst>
          </p:cNvPr>
          <p:cNvSpPr/>
          <p:nvPr/>
        </p:nvSpPr>
        <p:spPr>
          <a:xfrm>
            <a:off x="455451" y="3526591"/>
            <a:ext cx="519305" cy="5193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 name="Oval 12">
            <a:extLst>
              <a:ext uri="{FF2B5EF4-FFF2-40B4-BE49-F238E27FC236}">
                <a16:creationId xmlns:a16="http://schemas.microsoft.com/office/drawing/2014/main" id="{7CB3E4C0-CD14-7D33-62B1-DB65527FE7DC}"/>
              </a:ext>
            </a:extLst>
          </p:cNvPr>
          <p:cNvSpPr/>
          <p:nvPr/>
        </p:nvSpPr>
        <p:spPr>
          <a:xfrm>
            <a:off x="427316" y="4437379"/>
            <a:ext cx="519305" cy="5193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TextBox 13">
            <a:extLst>
              <a:ext uri="{FF2B5EF4-FFF2-40B4-BE49-F238E27FC236}">
                <a16:creationId xmlns:a16="http://schemas.microsoft.com/office/drawing/2014/main" id="{8D09F95D-A818-2B8D-4A75-8821E83B443B}"/>
              </a:ext>
            </a:extLst>
          </p:cNvPr>
          <p:cNvSpPr txBox="1"/>
          <p:nvPr/>
        </p:nvSpPr>
        <p:spPr>
          <a:xfrm>
            <a:off x="427315" y="3586188"/>
            <a:ext cx="575576" cy="400110"/>
          </a:xfrm>
          <a:prstGeom prst="rect">
            <a:avLst/>
          </a:prstGeom>
          <a:noFill/>
        </p:spPr>
        <p:txBody>
          <a:bodyPr wrap="square" rtlCol="0">
            <a:spAutoFit/>
          </a:bodyPr>
          <a:lstStyle/>
          <a:p>
            <a:pPr algn="ctr"/>
            <a:r>
              <a:rPr lang="en-US" sz="2000" b="1" dirty="0">
                <a:solidFill>
                  <a:schemeClr val="bg1"/>
                </a:solidFill>
              </a:rPr>
              <a:t>3</a:t>
            </a:r>
          </a:p>
        </p:txBody>
      </p:sp>
      <p:sp>
        <p:nvSpPr>
          <p:cNvPr id="15" name="TextBox 14">
            <a:extLst>
              <a:ext uri="{FF2B5EF4-FFF2-40B4-BE49-F238E27FC236}">
                <a16:creationId xmlns:a16="http://schemas.microsoft.com/office/drawing/2014/main" id="{7E4EE2A8-70D7-2F51-35D6-E0C06E7BA730}"/>
              </a:ext>
            </a:extLst>
          </p:cNvPr>
          <p:cNvSpPr txBox="1"/>
          <p:nvPr/>
        </p:nvSpPr>
        <p:spPr>
          <a:xfrm>
            <a:off x="399180" y="4493884"/>
            <a:ext cx="575576" cy="400110"/>
          </a:xfrm>
          <a:prstGeom prst="rect">
            <a:avLst/>
          </a:prstGeom>
          <a:noFill/>
        </p:spPr>
        <p:txBody>
          <a:bodyPr wrap="square" rtlCol="0">
            <a:spAutoFit/>
          </a:bodyPr>
          <a:lstStyle/>
          <a:p>
            <a:pPr algn="ctr"/>
            <a:r>
              <a:rPr lang="en-US" sz="2000" b="1" dirty="0">
                <a:solidFill>
                  <a:schemeClr val="bg1"/>
                </a:solidFill>
              </a:rPr>
              <a:t>4</a:t>
            </a:r>
          </a:p>
        </p:txBody>
      </p:sp>
    </p:spTree>
    <p:extLst>
      <p:ext uri="{BB962C8B-B14F-4D97-AF65-F5344CB8AC3E}">
        <p14:creationId xmlns:p14="http://schemas.microsoft.com/office/powerpoint/2010/main" val="830273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EFED1-6926-4412-8E1A-5F1145F604EA}"/>
              </a:ext>
            </a:extLst>
          </p:cNvPr>
          <p:cNvSpPr>
            <a:spLocks noGrp="1"/>
          </p:cNvSpPr>
          <p:nvPr>
            <p:ph type="title"/>
          </p:nvPr>
        </p:nvSpPr>
        <p:spPr/>
        <p:txBody>
          <a:bodyPr>
            <a:noAutofit/>
          </a:bodyPr>
          <a:lstStyle/>
          <a:p>
            <a:r>
              <a:rPr lang="en-US" sz="2400" dirty="0"/>
              <a:t>Investment Themes</a:t>
            </a:r>
          </a:p>
        </p:txBody>
      </p:sp>
      <p:sp>
        <p:nvSpPr>
          <p:cNvPr id="26" name="Arrow: Right 25">
            <a:extLst>
              <a:ext uri="{FF2B5EF4-FFF2-40B4-BE49-F238E27FC236}">
                <a16:creationId xmlns:a16="http://schemas.microsoft.com/office/drawing/2014/main" id="{06C37983-9EF1-45D4-BCE6-1B166CDADFCA}"/>
              </a:ext>
            </a:extLst>
          </p:cNvPr>
          <p:cNvSpPr/>
          <p:nvPr/>
        </p:nvSpPr>
        <p:spPr>
          <a:xfrm>
            <a:off x="7871706" y="2694886"/>
            <a:ext cx="4320294" cy="1242648"/>
          </a:xfrm>
          <a:prstGeom prst="rightArrow">
            <a:avLst>
              <a:gd name="adj1" fmla="val 100000"/>
              <a:gd name="adj2" fmla="val 16858"/>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marL="457200" algn="ctr"/>
            <a:r>
              <a:rPr lang="en-US" sz="1600" b="1" dirty="0">
                <a:solidFill>
                  <a:schemeClr val="bg1"/>
                </a:solidFill>
                <a:latin typeface="Arial" panose="020B0604020202020204" pitchFamily="34" charset="0"/>
                <a:cs typeface="Arial" panose="020B0604020202020204" pitchFamily="34" charset="0"/>
              </a:rPr>
              <a:t>Market Volatility Will Provide Opportunities</a:t>
            </a:r>
          </a:p>
        </p:txBody>
      </p:sp>
      <p:sp>
        <p:nvSpPr>
          <p:cNvPr id="32" name="Arrow: Right 31">
            <a:extLst>
              <a:ext uri="{FF2B5EF4-FFF2-40B4-BE49-F238E27FC236}">
                <a16:creationId xmlns:a16="http://schemas.microsoft.com/office/drawing/2014/main" id="{539443ED-C2F8-4036-9BF4-3752DC1598DE}"/>
              </a:ext>
            </a:extLst>
          </p:cNvPr>
          <p:cNvSpPr/>
          <p:nvPr/>
        </p:nvSpPr>
        <p:spPr>
          <a:xfrm>
            <a:off x="3714975" y="2694886"/>
            <a:ext cx="4762049" cy="1242648"/>
          </a:xfrm>
          <a:prstGeom prst="rightArrow">
            <a:avLst>
              <a:gd name="adj1" fmla="val 100000"/>
              <a:gd name="adj2" fmla="val 11271"/>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marL="457200" algn="ctr"/>
            <a:r>
              <a:rPr lang="en-US" b="1" dirty="0">
                <a:solidFill>
                  <a:schemeClr val="bg1"/>
                </a:solidFill>
                <a:latin typeface="Arial" panose="020B0604020202020204" pitchFamily="34" charset="0"/>
                <a:cs typeface="Arial" panose="020B0604020202020204" pitchFamily="34" charset="0"/>
              </a:rPr>
              <a:t>Economy Cooling into a Soft Landing</a:t>
            </a:r>
          </a:p>
        </p:txBody>
      </p:sp>
      <p:sp>
        <p:nvSpPr>
          <p:cNvPr id="33" name="Arrow: Right 32">
            <a:extLst>
              <a:ext uri="{FF2B5EF4-FFF2-40B4-BE49-F238E27FC236}">
                <a16:creationId xmlns:a16="http://schemas.microsoft.com/office/drawing/2014/main" id="{6B2C5ADC-A546-431B-99D2-10AE5927982A}"/>
              </a:ext>
            </a:extLst>
          </p:cNvPr>
          <p:cNvSpPr/>
          <p:nvPr/>
        </p:nvSpPr>
        <p:spPr>
          <a:xfrm>
            <a:off x="120227" y="2694886"/>
            <a:ext cx="3977449" cy="1242648"/>
          </a:xfrm>
          <a:prstGeom prst="rightArrow">
            <a:avLst>
              <a:gd name="adj1" fmla="val 100000"/>
              <a:gd name="adj2" fmla="val 15215"/>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b="1" dirty="0">
                <a:solidFill>
                  <a:schemeClr val="bg1"/>
                </a:solidFill>
                <a:latin typeface="Arial" panose="020B0604020202020204" pitchFamily="34" charset="0"/>
                <a:cs typeface="Arial" panose="020B0604020202020204" pitchFamily="34" charset="0"/>
              </a:rPr>
              <a:t>Fed Goes From Foe to Friend</a:t>
            </a:r>
          </a:p>
        </p:txBody>
      </p:sp>
      <p:sp>
        <p:nvSpPr>
          <p:cNvPr id="8" name="Rectangle 7">
            <a:extLst>
              <a:ext uri="{FF2B5EF4-FFF2-40B4-BE49-F238E27FC236}">
                <a16:creationId xmlns:a16="http://schemas.microsoft.com/office/drawing/2014/main" id="{982F4D23-ABAD-1173-807F-29CA168197C0}"/>
              </a:ext>
            </a:extLst>
          </p:cNvPr>
          <p:cNvSpPr/>
          <p:nvPr/>
        </p:nvSpPr>
        <p:spPr>
          <a:xfrm>
            <a:off x="120227" y="2180493"/>
            <a:ext cx="11846103" cy="514394"/>
          </a:xfrm>
          <a:prstGeom prst="rect">
            <a:avLst/>
          </a:prstGeom>
          <a:solidFill>
            <a:srgbClr val="37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ea typeface="Roboto Condensed" panose="02000000000000000000" pitchFamily="2" charset="0"/>
                <a:cs typeface="Arial" panose="020B0604020202020204" pitchFamily="34" charset="0"/>
              </a:rPr>
              <a:t>Three Themes in 2024 Market Outlook – Still Intact</a:t>
            </a:r>
          </a:p>
        </p:txBody>
      </p:sp>
    </p:spTree>
    <p:extLst>
      <p:ext uri="{BB962C8B-B14F-4D97-AF65-F5344CB8AC3E}">
        <p14:creationId xmlns:p14="http://schemas.microsoft.com/office/powerpoint/2010/main" val="658521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5C318EC-A9CC-4AF6-AF29-2C88EE1C9B67}"/>
              </a:ext>
            </a:extLst>
          </p:cNvPr>
          <p:cNvSpPr>
            <a:spLocks noGrp="1"/>
          </p:cNvSpPr>
          <p:nvPr>
            <p:ph idx="1"/>
          </p:nvPr>
        </p:nvSpPr>
        <p:spPr>
          <a:xfrm>
            <a:off x="511629" y="337457"/>
            <a:ext cx="10772597" cy="6085201"/>
          </a:xfrm>
        </p:spPr>
        <p:txBody>
          <a:bodyPr>
            <a:normAutofit/>
          </a:bodyPr>
          <a:lstStyle/>
          <a:p>
            <a:pPr marL="0" indent="0" algn="ctr">
              <a:buNone/>
            </a:pPr>
            <a:endParaRPr lang="en-US" sz="9000" dirty="0">
              <a:solidFill>
                <a:srgbClr val="85216C"/>
              </a:solidFill>
            </a:endParaRPr>
          </a:p>
          <a:p>
            <a:pPr marL="0" indent="0" algn="ctr">
              <a:buNone/>
            </a:pPr>
            <a:r>
              <a:rPr lang="en-US" sz="9000" dirty="0">
                <a:solidFill>
                  <a:srgbClr val="451970"/>
                </a:solidFill>
              </a:rPr>
              <a:t>Thank You!</a:t>
            </a:r>
          </a:p>
          <a:p>
            <a:pPr marL="0" indent="0" algn="ctr">
              <a:buNone/>
            </a:pPr>
            <a:endParaRPr lang="en-US" sz="2800" dirty="0">
              <a:solidFill>
                <a:srgbClr val="3E2144"/>
              </a:solidFill>
              <a:latin typeface="Perpetua" panose="02020502060401020303" pitchFamily="18" charset="0"/>
            </a:endParaRPr>
          </a:p>
          <a:p>
            <a:pPr marL="0" indent="0" algn="ctr">
              <a:buNone/>
            </a:pPr>
            <a:r>
              <a:rPr lang="en-US" sz="4800" b="1" dirty="0">
                <a:solidFill>
                  <a:srgbClr val="451970"/>
                </a:solidFill>
                <a:latin typeface="Perpetua" panose="02020502060401020303" pitchFamily="18" charset="0"/>
              </a:rPr>
              <a:t>Follow Us: </a:t>
            </a:r>
          </a:p>
          <a:p>
            <a:pPr marL="0" indent="0" algn="ctr">
              <a:buNone/>
            </a:pPr>
            <a:r>
              <a:rPr lang="en-US" sz="4800" b="1" dirty="0">
                <a:solidFill>
                  <a:srgbClr val="451970"/>
                </a:solidFill>
                <a:latin typeface="Perpetua" panose="02020502060401020303" pitchFamily="18" charset="0"/>
              </a:rPr>
              <a:t>@</a:t>
            </a:r>
            <a:r>
              <a:rPr lang="en-US" sz="4800" b="1" dirty="0">
                <a:solidFill>
                  <a:srgbClr val="451970"/>
                </a:solidFill>
                <a:latin typeface="Perpetua" panose="02020502060401020303" pitchFamily="18" charset="0"/>
                <a:hlinkClick r:id="rId3">
                  <a:extLst>
                    <a:ext uri="{A12FA001-AC4F-418D-AE19-62706E023703}">
                      <ahyp:hlinkClr xmlns:ahyp="http://schemas.microsoft.com/office/drawing/2018/hyperlinkcolor" val="tx"/>
                    </a:ext>
                  </a:extLst>
                </a:hlinkClick>
              </a:rPr>
              <a:t>CeteraIM</a:t>
            </a:r>
            <a:endParaRPr lang="en-US" sz="4800" b="1" dirty="0">
              <a:solidFill>
                <a:srgbClr val="451970"/>
              </a:solidFill>
              <a:latin typeface="Perpetua" panose="02020502060401020303" pitchFamily="18" charset="0"/>
            </a:endParaRPr>
          </a:p>
          <a:p>
            <a:pPr marL="0" indent="0" algn="ctr">
              <a:buNone/>
            </a:pPr>
            <a:r>
              <a:rPr lang="en-US" sz="2800" b="1" dirty="0">
                <a:solidFill>
                  <a:srgbClr val="451970"/>
                </a:solidFill>
                <a:latin typeface="Georgia" panose="02040502050405020303" pitchFamily="18" charset="0"/>
              </a:rPr>
              <a:t>Cetera Investment Management</a:t>
            </a:r>
          </a:p>
        </p:txBody>
      </p:sp>
    </p:spTree>
    <p:extLst>
      <p:ext uri="{BB962C8B-B14F-4D97-AF65-F5344CB8AC3E}">
        <p14:creationId xmlns:p14="http://schemas.microsoft.com/office/powerpoint/2010/main" val="1782643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2399F2-A7F6-6988-0931-138E45F9C35D}"/>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0E7AE61D-C93E-444D-8C97-6B83ED7FE5F6}"/>
              </a:ext>
            </a:extLst>
          </p:cNvPr>
          <p:cNvSpPr>
            <a:spLocks noGrp="1"/>
          </p:cNvSpPr>
          <p:nvPr>
            <p:ph idx="1"/>
          </p:nvPr>
        </p:nvSpPr>
        <p:spPr>
          <a:xfrm>
            <a:off x="158262" y="958363"/>
            <a:ext cx="11728938" cy="5554666"/>
          </a:xfrm>
        </p:spPr>
        <p:txBody>
          <a:bodyPr>
            <a:normAutofit fontScale="92500" lnSpcReduction="10000"/>
          </a:bodyPr>
          <a:lstStyle/>
          <a:p>
            <a:pPr algn="just">
              <a:spcBef>
                <a:spcPts val="0"/>
              </a:spcBef>
            </a:pPr>
            <a:r>
              <a:rPr lang="en-US" altLang="en-US" sz="1300" dirty="0"/>
              <a:t>About Cetera® Investment Management</a:t>
            </a:r>
          </a:p>
          <a:p>
            <a:pPr algn="just">
              <a:spcBef>
                <a:spcPts val="0"/>
              </a:spcBef>
            </a:pPr>
            <a:r>
              <a:rPr lang="en-US" sz="1300" b="0" dirty="0"/>
              <a:t>Cetera Investment Management LLC is an SEC registered investment adviser owned by Cetera Financial Group®. Cetera Investment Management provides market perspectives, portfolio guidance, model management, and other investment advice that can help you advance your business and client relationships.</a:t>
            </a:r>
          </a:p>
          <a:p>
            <a:pPr marL="0" indent="0" algn="just">
              <a:lnSpc>
                <a:spcPct val="100000"/>
              </a:lnSpc>
              <a:spcBef>
                <a:spcPts val="0"/>
              </a:spcBef>
              <a:buNone/>
            </a:pPr>
            <a:endParaRPr lang="en-US" altLang="en-US" sz="1300" dirty="0"/>
          </a:p>
          <a:p>
            <a:pPr marL="0" indent="0" algn="just">
              <a:lnSpc>
                <a:spcPct val="100000"/>
              </a:lnSpc>
              <a:spcBef>
                <a:spcPts val="0"/>
              </a:spcBef>
              <a:buNone/>
            </a:pPr>
            <a:r>
              <a:rPr lang="en-US" altLang="en-US" sz="1300" dirty="0"/>
              <a:t>About Cetera® Financial Group</a:t>
            </a:r>
          </a:p>
          <a:p>
            <a:pPr marL="0" indent="0" algn="just">
              <a:lnSpc>
                <a:spcPct val="100000"/>
              </a:lnSpc>
              <a:spcBef>
                <a:spcPts val="0"/>
              </a:spcBef>
              <a:buNone/>
            </a:pPr>
            <a:r>
              <a:rPr lang="en-US" altLang="en-US" sz="1300" b="0" dirty="0"/>
              <a:t>“Cetera Financial Group” refers to the network of independent retail firms encompassing, among others, Cetera Advisors LLC, Cetera Advisor Networks LLC, Cetera Investment Services LLC (marketed as Cetera Financial Institutions or Cetera Investors), and Cetera Financial Specialists LLC. All firms are members FINRA/SIPC. Located at 655 W. Broadway, 11th Floor, San Diego, CA 92101.</a:t>
            </a:r>
          </a:p>
          <a:p>
            <a:pPr marL="0" indent="0" algn="just">
              <a:lnSpc>
                <a:spcPct val="100000"/>
              </a:lnSpc>
              <a:spcBef>
                <a:spcPts val="0"/>
              </a:spcBef>
              <a:buNone/>
            </a:pPr>
            <a:endParaRPr lang="en-US" altLang="en-US" sz="1300" b="0" dirty="0"/>
          </a:p>
          <a:p>
            <a:pPr marL="0" indent="0" algn="just">
              <a:lnSpc>
                <a:spcPct val="100000"/>
              </a:lnSpc>
              <a:spcBef>
                <a:spcPts val="0"/>
              </a:spcBef>
              <a:buNone/>
            </a:pPr>
            <a:r>
              <a:rPr lang="en-US" altLang="en-US" sz="1300" b="0" dirty="0"/>
              <a:t>Individuals affiliated with Cetera firms are either Registered Representatives who offer only brokerage services and receive transaction-based compensation (commissions), Investment Adviser Representatives who offer only investment advisory services and receive fees based on assets, or both Registered Representatives and Investment Adviser Representatives, who can offer both types of services.</a:t>
            </a:r>
          </a:p>
          <a:p>
            <a:pPr marL="0" indent="0" algn="just">
              <a:lnSpc>
                <a:spcPct val="100000"/>
              </a:lnSpc>
              <a:spcBef>
                <a:spcPts val="0"/>
              </a:spcBef>
              <a:buNone/>
            </a:pPr>
            <a:endParaRPr lang="en-US" sz="1300" b="0" dirty="0"/>
          </a:p>
          <a:p>
            <a:pPr marL="0" indent="0" algn="just">
              <a:lnSpc>
                <a:spcPct val="100000"/>
              </a:lnSpc>
              <a:spcBef>
                <a:spcPts val="0"/>
              </a:spcBef>
              <a:buNone/>
            </a:pPr>
            <a:r>
              <a:rPr lang="en-US" sz="1300" b="0" dirty="0"/>
              <a:t>For more information about Cetera Investment Management, please reference the Cetera Investment Management LLC Form ADV disclosure brochure and the disclosure brochure for the registered investment adviser your adviser is registered with. Please consult with your adviser for his or her specific firm registrations and programs available.</a:t>
            </a:r>
          </a:p>
          <a:p>
            <a:pPr marL="0" indent="0" algn="just">
              <a:buNone/>
            </a:pPr>
            <a:endParaRPr lang="en-US" sz="1300" b="0" dirty="0"/>
          </a:p>
          <a:p>
            <a:pPr marL="0" indent="0" algn="just">
              <a:buNone/>
            </a:pPr>
            <a:r>
              <a:rPr lang="en-US" sz="1300" b="0" dirty="0"/>
              <a:t>No independent analysis has been performed and the material should not be construed as investment advice. Investment decisions should not be based on this material since the information contained here is a singular update, and prudent investment decisions require the analysis of a much broader collection of facts and context. All information is believed to be from reliable sources; however, we make no representation as to its completeness or accuracy. The opinions expressed are as of the date published and may change without notice. Any forward-looking statements are based on assumptions, may not materialize, and are subject to revision.</a:t>
            </a:r>
          </a:p>
          <a:p>
            <a:pPr marL="0" indent="0" algn="just">
              <a:buNone/>
            </a:pPr>
            <a:endParaRPr lang="en-US" sz="1300" b="0" dirty="0"/>
          </a:p>
          <a:p>
            <a:pPr marL="0" indent="0" algn="just">
              <a:buNone/>
            </a:pPr>
            <a:r>
              <a:rPr lang="en-US" sz="1300" b="0" dirty="0"/>
              <a:t>All economic and performance information is historical and not indicative of future results. The market indices discussed are not actively managed. Investors cannot directly invest in unmanaged indices. Please consult your financial advisor for more information.</a:t>
            </a:r>
          </a:p>
          <a:p>
            <a:pPr marL="0" indent="0" algn="just">
              <a:buNone/>
            </a:pPr>
            <a:r>
              <a:rPr lang="en-US" sz="1300" b="0" dirty="0"/>
              <a:t>Additional risks are associated with international investing, such as currency fluctuations, political and economic instability, and differences in accounting standards.</a:t>
            </a:r>
          </a:p>
          <a:p>
            <a:pPr marL="0" indent="0" algn="just">
              <a:buNone/>
            </a:pPr>
            <a:endParaRPr lang="en-US" sz="1300" b="0" dirty="0"/>
          </a:p>
          <a:p>
            <a:pPr marL="0" indent="0" algn="just">
              <a:buNone/>
            </a:pPr>
            <a:r>
              <a:rPr lang="en-US" sz="1300" b="0" dirty="0"/>
              <a:t>A diversified portfolio does not assure a profit or protect against loss in a declining market.</a:t>
            </a:r>
            <a:endParaRPr lang="en-US" altLang="en-US" sz="1300" b="0" dirty="0"/>
          </a:p>
          <a:p>
            <a:pPr marL="0" indent="0" algn="just">
              <a:lnSpc>
                <a:spcPct val="100000"/>
              </a:lnSpc>
              <a:spcBef>
                <a:spcPts val="0"/>
              </a:spcBef>
              <a:buNone/>
            </a:pPr>
            <a:endParaRPr lang="en-US" altLang="en-US" sz="1400" b="0" dirty="0"/>
          </a:p>
        </p:txBody>
      </p:sp>
    </p:spTree>
    <p:extLst>
      <p:ext uri="{BB962C8B-B14F-4D97-AF65-F5344CB8AC3E}">
        <p14:creationId xmlns:p14="http://schemas.microsoft.com/office/powerpoint/2010/main" val="1822928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B306271-ACF0-C6E4-0329-1F57C9685CD3}"/>
              </a:ext>
            </a:extLst>
          </p:cNvPr>
          <p:cNvSpPr>
            <a:spLocks noGrp="1"/>
          </p:cNvSpPr>
          <p:nvPr>
            <p:ph type="title"/>
          </p:nvPr>
        </p:nvSpPr>
        <p:spPr/>
        <p:txBody>
          <a:bodyPr/>
          <a:lstStyle/>
          <a:p>
            <a:r>
              <a:rPr lang="en-US" dirty="0"/>
              <a:t>Glossary</a:t>
            </a:r>
          </a:p>
        </p:txBody>
      </p:sp>
      <p:sp>
        <p:nvSpPr>
          <p:cNvPr id="3" name="Content Placeholder 2">
            <a:extLst>
              <a:ext uri="{FF2B5EF4-FFF2-40B4-BE49-F238E27FC236}">
                <a16:creationId xmlns:a16="http://schemas.microsoft.com/office/drawing/2014/main" id="{0E7AE61D-C93E-444D-8C97-6B83ED7FE5F6}"/>
              </a:ext>
            </a:extLst>
          </p:cNvPr>
          <p:cNvSpPr>
            <a:spLocks noGrp="1"/>
          </p:cNvSpPr>
          <p:nvPr>
            <p:ph type="body" sz="quarter" idx="11"/>
          </p:nvPr>
        </p:nvSpPr>
        <p:spPr/>
        <p:txBody>
          <a:bodyPr>
            <a:noAutofit/>
          </a:bodyPr>
          <a:lstStyle/>
          <a:p>
            <a:pPr marL="0" indent="0" algn="just">
              <a:lnSpc>
                <a:spcPct val="120000"/>
              </a:lnSpc>
              <a:spcBef>
                <a:spcPts val="0"/>
              </a:spcBef>
              <a:buNone/>
            </a:pPr>
            <a:r>
              <a:rPr lang="en-US" sz="1200" b="0" dirty="0"/>
              <a:t>The </a:t>
            </a:r>
            <a:r>
              <a:rPr lang="en-US" sz="1200" dirty="0"/>
              <a:t>S&amp;P 500</a:t>
            </a:r>
            <a:r>
              <a:rPr lang="en-US" sz="1200" b="0" dirty="0"/>
              <a:t> is an index of </a:t>
            </a:r>
            <a:r>
              <a:rPr lang="en-US" dirty="0"/>
              <a:t>roughly 500</a:t>
            </a:r>
            <a:r>
              <a:rPr lang="en-US" sz="1200" b="0" dirty="0"/>
              <a:t> stocks chosen for market size, liquidity and industry grouping (among other factors) designed to be a leading indicator of U.S. equities and is meant to reflect the risk/return characteristics of the large cap universe. </a:t>
            </a:r>
          </a:p>
          <a:p>
            <a:pPr marL="0" indent="0" algn="just">
              <a:lnSpc>
                <a:spcPct val="120000"/>
              </a:lnSpc>
              <a:spcBef>
                <a:spcPts val="0"/>
              </a:spcBef>
              <a:buNone/>
            </a:pPr>
            <a:endParaRPr lang="en-US" sz="1200" b="0" dirty="0"/>
          </a:p>
          <a:p>
            <a:pPr marL="0" indent="0" algn="just">
              <a:lnSpc>
                <a:spcPct val="120000"/>
              </a:lnSpc>
              <a:spcBef>
                <a:spcPts val="0"/>
              </a:spcBef>
              <a:buNone/>
            </a:pPr>
            <a:r>
              <a:rPr lang="en-US" sz="1200" b="0" dirty="0"/>
              <a:t>The </a:t>
            </a:r>
            <a:r>
              <a:rPr lang="en-US" sz="1200" dirty="0"/>
              <a:t>Russell 1000 Growth</a:t>
            </a:r>
            <a:r>
              <a:rPr lang="en-US" sz="1200" b="0" dirty="0"/>
              <a:t> Index measures the performance of the large-cap growth segment of the U.S. equity universe. It includes those Russell 1000 Index companies with higher price-to-book ratios and higher forecasted growth values.</a:t>
            </a:r>
          </a:p>
          <a:p>
            <a:pPr marL="0" indent="0" algn="just">
              <a:lnSpc>
                <a:spcPct val="120000"/>
              </a:lnSpc>
              <a:spcBef>
                <a:spcPts val="0"/>
              </a:spcBef>
              <a:buNone/>
            </a:pPr>
            <a:endParaRPr lang="en-US" sz="1200" b="0" dirty="0"/>
          </a:p>
          <a:p>
            <a:pPr marL="0" indent="0" algn="just">
              <a:lnSpc>
                <a:spcPct val="120000"/>
              </a:lnSpc>
              <a:spcBef>
                <a:spcPts val="0"/>
              </a:spcBef>
              <a:buNone/>
            </a:pPr>
            <a:r>
              <a:rPr lang="en-US" sz="1200" b="0" dirty="0"/>
              <a:t>The </a:t>
            </a:r>
            <a:r>
              <a:rPr lang="en-US" sz="1200" dirty="0"/>
              <a:t>Russell 1000 Value</a:t>
            </a:r>
            <a:r>
              <a:rPr lang="en-US" sz="1200" b="0" dirty="0"/>
              <a:t> Index measures the performance of the large-cap value segment of the U.S. equity universe. It includes those Russell 1000 Index companies with lower price-to-book ratios and lower forecasted growth values.</a:t>
            </a:r>
          </a:p>
          <a:p>
            <a:pPr marL="0" indent="0">
              <a:lnSpc>
                <a:spcPct val="120000"/>
              </a:lnSpc>
              <a:spcBef>
                <a:spcPts val="0"/>
              </a:spcBef>
              <a:buNone/>
            </a:pPr>
            <a:endParaRPr lang="en-US" sz="1200" b="0" dirty="0"/>
          </a:p>
          <a:p>
            <a:pPr marL="0" indent="0">
              <a:lnSpc>
                <a:spcPct val="120000"/>
              </a:lnSpc>
              <a:spcBef>
                <a:spcPts val="0"/>
              </a:spcBef>
              <a:buNone/>
            </a:pPr>
            <a:r>
              <a:rPr lang="en-US" sz="1200" b="0" dirty="0"/>
              <a:t>The </a:t>
            </a:r>
            <a:r>
              <a:rPr lang="en-US" sz="1200" dirty="0"/>
              <a:t>Chicago Board Options Exchange (CBOE) Volatility Index</a:t>
            </a:r>
            <a:r>
              <a:rPr lang="en-US" sz="1200" b="0" dirty="0"/>
              <a:t>, commonly known by its ticker symbol VIX, is a measure of the stock market's expectation of volatility implied by S&amp;P 500 index options.</a:t>
            </a:r>
          </a:p>
          <a:p>
            <a:pPr marL="0" indent="0">
              <a:lnSpc>
                <a:spcPct val="120000"/>
              </a:lnSpc>
              <a:spcBef>
                <a:spcPts val="0"/>
              </a:spcBef>
              <a:buNone/>
            </a:pPr>
            <a:endParaRPr lang="en-US" sz="1200" b="0" dirty="0"/>
          </a:p>
          <a:p>
            <a:pPr marL="0" indent="0" algn="just">
              <a:lnSpc>
                <a:spcPct val="110000"/>
              </a:lnSpc>
              <a:spcBef>
                <a:spcPts val="0"/>
              </a:spcBef>
              <a:buNone/>
            </a:pPr>
            <a:r>
              <a:rPr lang="en-US" sz="1200" b="0" dirty="0"/>
              <a:t>The </a:t>
            </a:r>
            <a:r>
              <a:rPr lang="en-US" sz="1200" dirty="0"/>
              <a:t>Bloomberg Barclays US Aggregate Bond Index </a:t>
            </a:r>
            <a:r>
              <a:rPr lang="en-US" sz="1200" b="0" dirty="0"/>
              <a:t>is a broad based flagship benchmark that measures the investment grade, US dollar-denominated, fixed-rate taxable bond market. Eligible bonds must have at least one year until final maturity, but the index holdings have a fluctuating average life of around 8.25 years. This total return index is unhedged and rebalances monthly.</a:t>
            </a:r>
          </a:p>
          <a:p>
            <a:pPr marL="0" indent="0" algn="just">
              <a:lnSpc>
                <a:spcPct val="110000"/>
              </a:lnSpc>
              <a:spcBef>
                <a:spcPts val="0"/>
              </a:spcBef>
              <a:buNone/>
            </a:pPr>
            <a:endParaRPr lang="en-US" sz="1200" b="0" dirty="0"/>
          </a:p>
          <a:p>
            <a:pPr marL="0" indent="0" algn="just">
              <a:lnSpc>
                <a:spcPct val="110000"/>
              </a:lnSpc>
              <a:spcBef>
                <a:spcPts val="0"/>
              </a:spcBef>
              <a:buNone/>
            </a:pPr>
            <a:r>
              <a:rPr lang="en-US" sz="1200" b="0" dirty="0"/>
              <a:t>The </a:t>
            </a:r>
            <a:r>
              <a:rPr lang="en-US" sz="1200" dirty="0"/>
              <a:t>ICE </a:t>
            </a:r>
            <a:r>
              <a:rPr lang="en-US" sz="1200" dirty="0" err="1"/>
              <a:t>BofA</a:t>
            </a:r>
            <a:r>
              <a:rPr lang="en-US" sz="1200" dirty="0"/>
              <a:t> US High Yield Index</a:t>
            </a:r>
            <a:r>
              <a:rPr lang="en-US" sz="1200" b="0" dirty="0"/>
              <a:t> tracks the performance of US dollar denominated below investment grade rated corporate debt publicly issued in the U.S. domestic market. To qualify for inclusion in the index, securities must have a below investment grade rating (based on an average of Moody's, S&amp;P, and Fitch) and an investment grade rated country of risk (based on an average of Moody's, S&amp;P, and Fitch foreign currency long term sovereign debt ratings). Each security must have greater than 1 year of remaining maturity, a fixed coupon schedule, and a minimum amount outstanding of $100 million.</a:t>
            </a:r>
          </a:p>
          <a:p>
            <a:pPr marL="0" indent="0" algn="just">
              <a:lnSpc>
                <a:spcPct val="110000"/>
              </a:lnSpc>
              <a:spcBef>
                <a:spcPts val="0"/>
              </a:spcBef>
              <a:buNone/>
            </a:pPr>
            <a:endParaRPr lang="en-US" sz="1200" b="0" dirty="0"/>
          </a:p>
          <a:p>
            <a:pPr marL="0" indent="0" algn="just">
              <a:lnSpc>
                <a:spcPct val="110000"/>
              </a:lnSpc>
              <a:spcBef>
                <a:spcPts val="0"/>
              </a:spcBef>
              <a:buNone/>
            </a:pPr>
            <a:r>
              <a:rPr lang="en-US" sz="1200" b="0" dirty="0"/>
              <a:t>The </a:t>
            </a:r>
            <a:r>
              <a:rPr lang="en-US" sz="1200" dirty="0"/>
              <a:t>Nasdaq Composite Index</a:t>
            </a:r>
            <a:r>
              <a:rPr lang="en-US" sz="1200" b="0" dirty="0"/>
              <a:t> is a large, broad-based, market-cap-weighted index of more than 2,500 common equities listed on the Nasdaq stock exchange. It is often seen as a stand-in for the technology sector and its performance. </a:t>
            </a:r>
          </a:p>
          <a:p>
            <a:pPr marL="0" indent="0" algn="just">
              <a:lnSpc>
                <a:spcPct val="110000"/>
              </a:lnSpc>
              <a:spcBef>
                <a:spcPts val="0"/>
              </a:spcBef>
              <a:buNone/>
            </a:pPr>
            <a:endParaRPr lang="en-US" sz="1200" b="0" i="1" dirty="0"/>
          </a:p>
          <a:p>
            <a:pPr marL="0" indent="0" algn="just">
              <a:lnSpc>
                <a:spcPct val="110000"/>
              </a:lnSpc>
              <a:spcBef>
                <a:spcPts val="0"/>
              </a:spcBef>
              <a:buNone/>
            </a:pPr>
            <a:endParaRPr lang="en-US" sz="1200" b="0" i="1" dirty="0"/>
          </a:p>
          <a:p>
            <a:pPr marL="0" indent="0" algn="just">
              <a:lnSpc>
                <a:spcPct val="110000"/>
              </a:lnSpc>
              <a:spcBef>
                <a:spcPts val="0"/>
              </a:spcBef>
              <a:buNone/>
            </a:pPr>
            <a:endParaRPr lang="en-US" sz="1200" b="0" i="1" dirty="0"/>
          </a:p>
          <a:p>
            <a:pPr marL="0" indent="0" algn="just">
              <a:lnSpc>
                <a:spcPct val="110000"/>
              </a:lnSpc>
              <a:spcBef>
                <a:spcPts val="0"/>
              </a:spcBef>
              <a:buNone/>
            </a:pPr>
            <a:endParaRPr lang="en-US" sz="1200" b="0" i="1" dirty="0"/>
          </a:p>
        </p:txBody>
      </p:sp>
    </p:spTree>
    <p:extLst>
      <p:ext uri="{BB962C8B-B14F-4D97-AF65-F5344CB8AC3E}">
        <p14:creationId xmlns:p14="http://schemas.microsoft.com/office/powerpoint/2010/main" val="3071325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C3B05-4119-32EB-3B9F-D68CC375EE7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E3116F6-96FB-68FA-6492-3AE2A395501D}"/>
              </a:ext>
            </a:extLst>
          </p:cNvPr>
          <p:cNvSpPr txBox="1"/>
          <p:nvPr/>
        </p:nvSpPr>
        <p:spPr>
          <a:xfrm>
            <a:off x="3047268" y="5445177"/>
            <a:ext cx="6097464" cy="830997"/>
          </a:xfrm>
          <a:prstGeom prst="rect">
            <a:avLst/>
          </a:prstGeom>
          <a:noFill/>
        </p:spPr>
        <p:txBody>
          <a:bodyPr wrap="square">
            <a:spAutoFit/>
          </a:bodyPr>
          <a:lstStyle/>
          <a:p>
            <a:pPr algn="ctr"/>
            <a:r>
              <a:rPr lang="en-US" sz="2800" b="1" dirty="0">
                <a:solidFill>
                  <a:srgbClr val="6D1D6B"/>
                </a:solidFill>
                <a:latin typeface="Red Hat Display" panose="02010503040201060303" pitchFamily="2" charset="0"/>
                <a:cs typeface="Arial" panose="020B0604020202020204" pitchFamily="34" charset="0"/>
              </a:rPr>
              <a:t>Fed Goes From Foe to Friend</a:t>
            </a:r>
          </a:p>
          <a:p>
            <a:pPr algn="ctr"/>
            <a:endParaRPr lang="en-US" sz="2000" dirty="0">
              <a:solidFill>
                <a:schemeClr val="accent2">
                  <a:lumMod val="50000"/>
                </a:schemeClr>
              </a:solidFill>
              <a:latin typeface="Red Hat Display" panose="02010503040201060303" pitchFamily="2" charset="0"/>
              <a:cs typeface="Arial" panose="020B0604020202020204" pitchFamily="34" charset="0"/>
            </a:endParaRPr>
          </a:p>
        </p:txBody>
      </p:sp>
    </p:spTree>
    <p:extLst>
      <p:ext uri="{BB962C8B-B14F-4D97-AF65-F5344CB8AC3E}">
        <p14:creationId xmlns:p14="http://schemas.microsoft.com/office/powerpoint/2010/main" val="2247370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3FB7B77B-F8A5-A7A3-8395-CF46A0A24E3D}"/>
              </a:ext>
            </a:extLst>
          </p:cNvPr>
          <p:cNvGraphicFramePr>
            <a:graphicFrameLocks noChangeAspect="1"/>
          </p:cNvGraphicFramePr>
          <p:nvPr>
            <p:extLst>
              <p:ext uri="{D42A27DB-BD31-4B8C-83A1-F6EECF244321}">
                <p14:modId xmlns:p14="http://schemas.microsoft.com/office/powerpoint/2010/main" val="2685326654"/>
              </p:ext>
            </p:extLst>
          </p:nvPr>
        </p:nvGraphicFramePr>
        <p:xfrm>
          <a:off x="717550" y="836613"/>
          <a:ext cx="7924800" cy="5514975"/>
        </p:xfrm>
        <a:graphic>
          <a:graphicData uri="http://schemas.openxmlformats.org/presentationml/2006/ole">
            <mc:AlternateContent xmlns:mc="http://schemas.openxmlformats.org/markup-compatibility/2006">
              <mc:Choice xmlns:v="urn:schemas-microsoft-com:vml" Requires="v">
                <p:oleObj name="ActiveGraph" r:id="rId3" imgW="7905592" imgH="5505536" progId="FDSCHART.FDSChartCtrlUnicode.1">
                  <p:embed/>
                </p:oleObj>
              </mc:Choice>
              <mc:Fallback>
                <p:oleObj name="ActiveGraph" r:id="rId3" imgW="7905592" imgH="5505536" progId="FDSCHART.FDSChartCtrlUnicode.1">
                  <p:embed/>
                  <p:pic>
                    <p:nvPicPr>
                      <p:cNvPr id="6" name="Object 5">
                        <a:extLst>
                          <a:ext uri="{FF2B5EF4-FFF2-40B4-BE49-F238E27FC236}">
                            <a16:creationId xmlns:a16="http://schemas.microsoft.com/office/drawing/2014/main" id="{3FB7B77B-F8A5-A7A3-8395-CF46A0A24E3D}"/>
                          </a:ext>
                        </a:extLst>
                      </p:cNvPr>
                      <p:cNvPicPr/>
                      <p:nvPr/>
                    </p:nvPicPr>
                    <p:blipFill>
                      <a:blip r:embed="rId4"/>
                      <a:stretch>
                        <a:fillRect/>
                      </a:stretch>
                    </p:blipFill>
                    <p:spPr>
                      <a:xfrm>
                        <a:off x="717550" y="836613"/>
                        <a:ext cx="7924800" cy="5514975"/>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9B72777-0F9F-4141-9A08-C8F3A9E28DAC}"/>
              </a:ext>
            </a:extLst>
          </p:cNvPr>
          <p:cNvSpPr>
            <a:spLocks noGrp="1"/>
          </p:cNvSpPr>
          <p:nvPr>
            <p:ph type="title"/>
          </p:nvPr>
        </p:nvSpPr>
        <p:spPr/>
        <p:txBody>
          <a:bodyPr>
            <a:normAutofit/>
          </a:bodyPr>
          <a:lstStyle/>
          <a:p>
            <a:r>
              <a:rPr lang="en-US" dirty="0"/>
              <a:t>Inflation Optimism Hits A Bump in the Road</a:t>
            </a:r>
          </a:p>
        </p:txBody>
      </p:sp>
    </p:spTree>
    <p:extLst>
      <p:ext uri="{BB962C8B-B14F-4D97-AF65-F5344CB8AC3E}">
        <p14:creationId xmlns:p14="http://schemas.microsoft.com/office/powerpoint/2010/main" val="4014961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86933-840A-B9F0-9E33-550975F5CC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42EE3D-BC1D-06EE-FC35-6F35BA67A923}"/>
              </a:ext>
            </a:extLst>
          </p:cNvPr>
          <p:cNvSpPr>
            <a:spLocks noGrp="1"/>
          </p:cNvSpPr>
          <p:nvPr>
            <p:ph type="title"/>
          </p:nvPr>
        </p:nvSpPr>
        <p:spPr/>
        <p:txBody>
          <a:bodyPr>
            <a:normAutofit/>
          </a:bodyPr>
          <a:lstStyle/>
          <a:p>
            <a:r>
              <a:rPr lang="en-US" dirty="0"/>
              <a:t>January Inflation Bump</a:t>
            </a:r>
          </a:p>
        </p:txBody>
      </p:sp>
      <p:sp>
        <p:nvSpPr>
          <p:cNvPr id="3" name="Footer Placeholder 2">
            <a:extLst>
              <a:ext uri="{FF2B5EF4-FFF2-40B4-BE49-F238E27FC236}">
                <a16:creationId xmlns:a16="http://schemas.microsoft.com/office/drawing/2014/main" id="{3A093213-4575-1856-F8B7-020E259676D7}"/>
              </a:ext>
            </a:extLst>
          </p:cNvPr>
          <p:cNvSpPr>
            <a:spLocks noGrp="1"/>
          </p:cNvSpPr>
          <p:nvPr>
            <p:ph type="ftr" sz="quarter" idx="12"/>
          </p:nvPr>
        </p:nvSpPr>
        <p:spPr>
          <a:xfrm>
            <a:off x="4038600" y="6356350"/>
            <a:ext cx="41148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8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For b/d use only. Not for use with public.  | </a:t>
            </a:r>
            <a:endParaRPr lang="en-US" dirty="0"/>
          </a:p>
        </p:txBody>
      </p:sp>
      <p:graphicFrame>
        <p:nvGraphicFramePr>
          <p:cNvPr id="4" name="Object 3">
            <a:extLst>
              <a:ext uri="{FF2B5EF4-FFF2-40B4-BE49-F238E27FC236}">
                <a16:creationId xmlns:a16="http://schemas.microsoft.com/office/drawing/2014/main" id="{E9FBE7B4-9240-D4B8-C80D-BD7D6067E44B}"/>
              </a:ext>
            </a:extLst>
          </p:cNvPr>
          <p:cNvGraphicFramePr>
            <a:graphicFrameLocks noChangeAspect="1"/>
          </p:cNvGraphicFramePr>
          <p:nvPr>
            <p:extLst>
              <p:ext uri="{D42A27DB-BD31-4B8C-83A1-F6EECF244321}">
                <p14:modId xmlns:p14="http://schemas.microsoft.com/office/powerpoint/2010/main" val="1313362782"/>
              </p:ext>
            </p:extLst>
          </p:nvPr>
        </p:nvGraphicFramePr>
        <p:xfrm>
          <a:off x="912813" y="827701"/>
          <a:ext cx="9896475" cy="5548313"/>
        </p:xfrm>
        <a:graphic>
          <a:graphicData uri="http://schemas.openxmlformats.org/presentationml/2006/ole">
            <mc:AlternateContent xmlns:mc="http://schemas.openxmlformats.org/markup-compatibility/2006">
              <mc:Choice xmlns:v="urn:schemas-microsoft-com:vml" Requires="v">
                <p:oleObj name="ActiveGraph" r:id="rId3" imgW="9791735" imgH="5493894" progId="FDSCHART.FDSChartCtrlUnicode.1">
                  <p:embed/>
                </p:oleObj>
              </mc:Choice>
              <mc:Fallback>
                <p:oleObj name="ActiveGraph" r:id="rId3" imgW="9791735" imgH="5493894" progId="FDSCHART.FDSChartCtrlUnicode.1">
                  <p:embed/>
                  <p:pic>
                    <p:nvPicPr>
                      <p:cNvPr id="4" name="Object 3">
                        <a:extLst>
                          <a:ext uri="{FF2B5EF4-FFF2-40B4-BE49-F238E27FC236}">
                            <a16:creationId xmlns:a16="http://schemas.microsoft.com/office/drawing/2014/main" id="{E9FBE7B4-9240-D4B8-C80D-BD7D6067E44B}"/>
                          </a:ext>
                        </a:extLst>
                      </p:cNvPr>
                      <p:cNvPicPr/>
                      <p:nvPr/>
                    </p:nvPicPr>
                    <p:blipFill>
                      <a:blip r:embed="rId4"/>
                      <a:stretch>
                        <a:fillRect/>
                      </a:stretch>
                    </p:blipFill>
                    <p:spPr>
                      <a:xfrm>
                        <a:off x="912813" y="827701"/>
                        <a:ext cx="9896475" cy="5548313"/>
                      </a:xfrm>
                      <a:prstGeom prst="rect">
                        <a:avLst/>
                      </a:prstGeom>
                    </p:spPr>
                  </p:pic>
                </p:oleObj>
              </mc:Fallback>
            </mc:AlternateContent>
          </a:graphicData>
        </a:graphic>
      </p:graphicFrame>
      <p:sp>
        <p:nvSpPr>
          <p:cNvPr id="5" name="Oval 4">
            <a:extLst>
              <a:ext uri="{FF2B5EF4-FFF2-40B4-BE49-F238E27FC236}">
                <a16:creationId xmlns:a16="http://schemas.microsoft.com/office/drawing/2014/main" id="{6136D0FB-8E28-9A88-AE74-BF5BA6AF1838}"/>
              </a:ext>
            </a:extLst>
          </p:cNvPr>
          <p:cNvSpPr/>
          <p:nvPr/>
        </p:nvSpPr>
        <p:spPr>
          <a:xfrm>
            <a:off x="8593282" y="2161308"/>
            <a:ext cx="910818" cy="243147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908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5204-C42F-3473-0F8C-38FF1530813D}"/>
              </a:ext>
            </a:extLst>
          </p:cNvPr>
          <p:cNvSpPr>
            <a:spLocks noGrp="1"/>
          </p:cNvSpPr>
          <p:nvPr>
            <p:ph type="title"/>
          </p:nvPr>
        </p:nvSpPr>
        <p:spPr/>
        <p:txBody>
          <a:bodyPr/>
          <a:lstStyle/>
          <a:p>
            <a:r>
              <a:rPr lang="en-US" dirty="0"/>
              <a:t>Inflation Excluding Shelter</a:t>
            </a:r>
          </a:p>
        </p:txBody>
      </p:sp>
      <p:graphicFrame>
        <p:nvGraphicFramePr>
          <p:cNvPr id="5" name="Object 4">
            <a:extLst>
              <a:ext uri="{FF2B5EF4-FFF2-40B4-BE49-F238E27FC236}">
                <a16:creationId xmlns:a16="http://schemas.microsoft.com/office/drawing/2014/main" id="{F7961393-A87A-F34F-3463-D47136BAC3FB}"/>
              </a:ext>
            </a:extLst>
          </p:cNvPr>
          <p:cNvGraphicFramePr>
            <a:graphicFrameLocks noChangeAspect="1"/>
          </p:cNvGraphicFramePr>
          <p:nvPr>
            <p:extLst>
              <p:ext uri="{D42A27DB-BD31-4B8C-83A1-F6EECF244321}">
                <p14:modId xmlns:p14="http://schemas.microsoft.com/office/powerpoint/2010/main" val="2585132481"/>
              </p:ext>
            </p:extLst>
          </p:nvPr>
        </p:nvGraphicFramePr>
        <p:xfrm>
          <a:off x="820738" y="835025"/>
          <a:ext cx="9602787" cy="5437188"/>
        </p:xfrm>
        <a:graphic>
          <a:graphicData uri="http://schemas.openxmlformats.org/presentationml/2006/ole">
            <mc:AlternateContent xmlns:mc="http://schemas.openxmlformats.org/markup-compatibility/2006">
              <mc:Choice xmlns:v="urn:schemas-microsoft-com:vml" Requires="v">
                <p:oleObj name="ActiveGraph" r:id="rId3" imgW="9563052" imgH="5410136" progId="FDSCHART.FDSChartCtrlUnicode.1">
                  <p:embed/>
                </p:oleObj>
              </mc:Choice>
              <mc:Fallback>
                <p:oleObj name="ActiveGraph" r:id="rId3" imgW="9563052" imgH="5410136" progId="FDSCHART.FDSChartCtrlUnicode.1">
                  <p:embed/>
                  <p:pic>
                    <p:nvPicPr>
                      <p:cNvPr id="0" name=""/>
                      <p:cNvPicPr/>
                      <p:nvPr/>
                    </p:nvPicPr>
                    <p:blipFill>
                      <a:blip r:embed="rId4"/>
                      <a:stretch>
                        <a:fillRect/>
                      </a:stretch>
                    </p:blipFill>
                    <p:spPr>
                      <a:xfrm>
                        <a:off x="820738" y="835025"/>
                        <a:ext cx="9602787" cy="5437188"/>
                      </a:xfrm>
                      <a:prstGeom prst="rect">
                        <a:avLst/>
                      </a:prstGeom>
                    </p:spPr>
                  </p:pic>
                </p:oleObj>
              </mc:Fallback>
            </mc:AlternateContent>
          </a:graphicData>
        </a:graphic>
      </p:graphicFrame>
    </p:spTree>
    <p:extLst>
      <p:ext uri="{BB962C8B-B14F-4D97-AF65-F5344CB8AC3E}">
        <p14:creationId xmlns:p14="http://schemas.microsoft.com/office/powerpoint/2010/main" val="275504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AC755-5D22-4DF0-6A71-AC44939024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0D101E-EAA2-B428-AA4B-44FE40738CE1}"/>
              </a:ext>
            </a:extLst>
          </p:cNvPr>
          <p:cNvSpPr>
            <a:spLocks noGrp="1"/>
          </p:cNvSpPr>
          <p:nvPr>
            <p:ph type="title"/>
          </p:nvPr>
        </p:nvSpPr>
        <p:spPr/>
        <p:txBody>
          <a:bodyPr>
            <a:normAutofit/>
          </a:bodyPr>
          <a:lstStyle/>
          <a:p>
            <a:r>
              <a:rPr lang="en-US" dirty="0"/>
              <a:t>Interest Rates Are Real</a:t>
            </a:r>
          </a:p>
        </p:txBody>
      </p:sp>
      <p:graphicFrame>
        <p:nvGraphicFramePr>
          <p:cNvPr id="4" name="Object 3">
            <a:extLst>
              <a:ext uri="{FF2B5EF4-FFF2-40B4-BE49-F238E27FC236}">
                <a16:creationId xmlns:a16="http://schemas.microsoft.com/office/drawing/2014/main" id="{FEEC1032-A071-AA5A-67D6-6219EBF9E7EA}"/>
              </a:ext>
            </a:extLst>
          </p:cNvPr>
          <p:cNvGraphicFramePr>
            <a:graphicFrameLocks noChangeAspect="1"/>
          </p:cNvGraphicFramePr>
          <p:nvPr>
            <p:extLst>
              <p:ext uri="{D42A27DB-BD31-4B8C-83A1-F6EECF244321}">
                <p14:modId xmlns:p14="http://schemas.microsoft.com/office/powerpoint/2010/main" val="594903843"/>
              </p:ext>
            </p:extLst>
          </p:nvPr>
        </p:nvGraphicFramePr>
        <p:xfrm>
          <a:off x="523833" y="837334"/>
          <a:ext cx="9517019" cy="5409087"/>
        </p:xfrm>
        <a:graphic>
          <a:graphicData uri="http://schemas.openxmlformats.org/presentationml/2006/ole">
            <mc:AlternateContent xmlns:mc="http://schemas.openxmlformats.org/markup-compatibility/2006">
              <mc:Choice xmlns:v="urn:schemas-microsoft-com:vml" Requires="v">
                <p:oleObj name="ActiveGraph" r:id="rId3" imgW="9425975" imgH="5349240" progId="FDSCHART.FDSChartCtrlUnicode.1">
                  <p:embed/>
                </p:oleObj>
              </mc:Choice>
              <mc:Fallback>
                <p:oleObj name="ActiveGraph" r:id="rId3" imgW="9425975" imgH="5349240" progId="FDSCHART.FDSChartCtrlUnicode.1">
                  <p:embed/>
                  <p:pic>
                    <p:nvPicPr>
                      <p:cNvPr id="0" name=""/>
                      <p:cNvPicPr/>
                      <p:nvPr/>
                    </p:nvPicPr>
                    <p:blipFill>
                      <a:blip r:embed="rId4"/>
                      <a:stretch>
                        <a:fillRect/>
                      </a:stretch>
                    </p:blipFill>
                    <p:spPr>
                      <a:xfrm>
                        <a:off x="523833" y="837334"/>
                        <a:ext cx="9517019" cy="5409087"/>
                      </a:xfrm>
                      <a:prstGeom prst="rect">
                        <a:avLst/>
                      </a:prstGeom>
                    </p:spPr>
                  </p:pic>
                </p:oleObj>
              </mc:Fallback>
            </mc:AlternateContent>
          </a:graphicData>
        </a:graphic>
      </p:graphicFrame>
    </p:spTree>
    <p:extLst>
      <p:ext uri="{BB962C8B-B14F-4D97-AF65-F5344CB8AC3E}">
        <p14:creationId xmlns:p14="http://schemas.microsoft.com/office/powerpoint/2010/main" val="2533837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90A800-37A2-2823-68B1-C314780176E7}"/>
              </a:ext>
            </a:extLst>
          </p:cNvPr>
          <p:cNvSpPr txBox="1"/>
          <p:nvPr/>
        </p:nvSpPr>
        <p:spPr>
          <a:xfrm>
            <a:off x="3047268" y="5445177"/>
            <a:ext cx="6097464" cy="954107"/>
          </a:xfrm>
          <a:prstGeom prst="rect">
            <a:avLst/>
          </a:prstGeom>
          <a:noFill/>
        </p:spPr>
        <p:txBody>
          <a:bodyPr wrap="square">
            <a:spAutoFit/>
          </a:bodyPr>
          <a:lstStyle/>
          <a:p>
            <a:pPr algn="ctr"/>
            <a:r>
              <a:rPr lang="en-US" sz="2800" b="1" dirty="0">
                <a:solidFill>
                  <a:srgbClr val="6D1D6B"/>
                </a:solidFill>
                <a:latin typeface="Red Hat Display" panose="02010503040201060303" pitchFamily="2" charset="0"/>
                <a:cs typeface="Arial" panose="020B0604020202020204" pitchFamily="34" charset="0"/>
              </a:rPr>
              <a:t>Economy Cooling into a Soft Landing</a:t>
            </a:r>
          </a:p>
        </p:txBody>
      </p:sp>
    </p:spTree>
    <p:extLst>
      <p:ext uri="{BB962C8B-B14F-4D97-AF65-F5344CB8AC3E}">
        <p14:creationId xmlns:p14="http://schemas.microsoft.com/office/powerpoint/2010/main" val="3070038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7F100-2E22-6D1B-AEA7-16A02AAD27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9DFF96-C1BB-CF35-163D-EB811EC6495E}"/>
              </a:ext>
            </a:extLst>
          </p:cNvPr>
          <p:cNvSpPr>
            <a:spLocks noGrp="1"/>
          </p:cNvSpPr>
          <p:nvPr>
            <p:ph type="title"/>
          </p:nvPr>
        </p:nvSpPr>
        <p:spPr/>
        <p:txBody>
          <a:bodyPr>
            <a:normAutofit/>
          </a:bodyPr>
          <a:lstStyle/>
          <a:p>
            <a:r>
              <a:rPr lang="en-US" dirty="0"/>
              <a:t>The Other Dual Mandate</a:t>
            </a:r>
          </a:p>
        </p:txBody>
      </p:sp>
      <p:graphicFrame>
        <p:nvGraphicFramePr>
          <p:cNvPr id="3" name="Object 2">
            <a:extLst>
              <a:ext uri="{FF2B5EF4-FFF2-40B4-BE49-F238E27FC236}">
                <a16:creationId xmlns:a16="http://schemas.microsoft.com/office/drawing/2014/main" id="{7EA3089E-829D-E497-9C2E-97B69554144D}"/>
              </a:ext>
            </a:extLst>
          </p:cNvPr>
          <p:cNvGraphicFramePr>
            <a:graphicFrameLocks noChangeAspect="1"/>
          </p:cNvGraphicFramePr>
          <p:nvPr>
            <p:extLst>
              <p:ext uri="{D42A27DB-BD31-4B8C-83A1-F6EECF244321}">
                <p14:modId xmlns:p14="http://schemas.microsoft.com/office/powerpoint/2010/main" val="2025253802"/>
              </p:ext>
            </p:extLst>
          </p:nvPr>
        </p:nvGraphicFramePr>
        <p:xfrm>
          <a:off x="1020763" y="835025"/>
          <a:ext cx="9301162" cy="5264150"/>
        </p:xfrm>
        <a:graphic>
          <a:graphicData uri="http://schemas.openxmlformats.org/presentationml/2006/ole">
            <mc:AlternateContent xmlns:mc="http://schemas.openxmlformats.org/markup-compatibility/2006">
              <mc:Choice xmlns:v="urn:schemas-microsoft-com:vml" Requires="v">
                <p:oleObj name="ActiveGraph" r:id="rId3" imgW="9267994" imgH="5248291" progId="FDSCHART.FDSChartCtrlUnicode.1">
                  <p:embed/>
                </p:oleObj>
              </mc:Choice>
              <mc:Fallback>
                <p:oleObj name="ActiveGraph" r:id="rId3" imgW="9267994" imgH="5248291" progId="FDSCHART.FDSChartCtrlUnicode.1">
                  <p:embed/>
                  <p:pic>
                    <p:nvPicPr>
                      <p:cNvPr id="0" name=""/>
                      <p:cNvPicPr/>
                      <p:nvPr/>
                    </p:nvPicPr>
                    <p:blipFill>
                      <a:blip r:embed="rId4"/>
                      <a:stretch>
                        <a:fillRect/>
                      </a:stretch>
                    </p:blipFill>
                    <p:spPr>
                      <a:xfrm>
                        <a:off x="1020763" y="835025"/>
                        <a:ext cx="9301162" cy="5264150"/>
                      </a:xfrm>
                      <a:prstGeom prst="rect">
                        <a:avLst/>
                      </a:prstGeom>
                    </p:spPr>
                  </p:pic>
                </p:oleObj>
              </mc:Fallback>
            </mc:AlternateContent>
          </a:graphicData>
        </a:graphic>
      </p:graphicFrame>
    </p:spTree>
    <p:extLst>
      <p:ext uri="{BB962C8B-B14F-4D97-AF65-F5344CB8AC3E}">
        <p14:creationId xmlns:p14="http://schemas.microsoft.com/office/powerpoint/2010/main" val="3124282586"/>
      </p:ext>
    </p:extLst>
  </p:cSld>
  <p:clrMapOvr>
    <a:masterClrMapping/>
  </p:clrMapOvr>
</p:sld>
</file>

<file path=ppt/theme/theme1.xml><?xml version="1.0" encoding="utf-8"?>
<a:theme xmlns:a="http://schemas.openxmlformats.org/drawingml/2006/main" name="Theme1">
  <a:themeElements>
    <a:clrScheme name="Custom 1">
      <a:dk1>
        <a:srgbClr val="000000"/>
      </a:dk1>
      <a:lt1>
        <a:srgbClr val="FFFFFF"/>
      </a:lt1>
      <a:dk2>
        <a:srgbClr val="44546A"/>
      </a:dk2>
      <a:lt2>
        <a:srgbClr val="E7E6E6"/>
      </a:lt2>
      <a:accent1>
        <a:srgbClr val="37006E"/>
      </a:accent1>
      <a:accent2>
        <a:srgbClr val="000000"/>
      </a:accent2>
      <a:accent3>
        <a:srgbClr val="FFC864"/>
      </a:accent3>
      <a:accent4>
        <a:srgbClr val="656565"/>
      </a:accent4>
      <a:accent5>
        <a:srgbClr val="E0E1E2"/>
      </a:accent5>
      <a:accent6>
        <a:srgbClr val="87006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10C07C52-8A61-490D-A340-06BA72850CB1}" vid="{4E899B34-62A6-498C-A768-6AC762B55055}"/>
    </a:ext>
  </a:extLst>
</a:theme>
</file>

<file path=ppt/theme/theme2.xml><?xml version="1.0" encoding="utf-8"?>
<a:theme xmlns:a="http://schemas.openxmlformats.org/drawingml/2006/main" name="1_Theme1">
  <a:themeElements>
    <a:clrScheme name="Custom 1">
      <a:dk1>
        <a:srgbClr val="000000"/>
      </a:dk1>
      <a:lt1>
        <a:srgbClr val="FFFFFF"/>
      </a:lt1>
      <a:dk2>
        <a:srgbClr val="44546A"/>
      </a:dk2>
      <a:lt2>
        <a:srgbClr val="E7E6E6"/>
      </a:lt2>
      <a:accent1>
        <a:srgbClr val="37006E"/>
      </a:accent1>
      <a:accent2>
        <a:srgbClr val="000000"/>
      </a:accent2>
      <a:accent3>
        <a:srgbClr val="FFC864"/>
      </a:accent3>
      <a:accent4>
        <a:srgbClr val="656565"/>
      </a:accent4>
      <a:accent5>
        <a:srgbClr val="E0E1E2"/>
      </a:accent5>
      <a:accent6>
        <a:srgbClr val="87006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10C07C52-8A61-490D-A340-06BA72850CB1}" vid="{4E899B34-62A6-498C-A768-6AC762B55055}"/>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0e92478-5726-4016-8cdf-32c2eb5b4bd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F7854124A17D4390FCD4FE5798724E" ma:contentTypeVersion="18" ma:contentTypeDescription="Create a new document." ma:contentTypeScope="" ma:versionID="a8f9b494006a153fcc881dc890797568">
  <xsd:schema xmlns:xsd="http://www.w3.org/2001/XMLSchema" xmlns:xs="http://www.w3.org/2001/XMLSchema" xmlns:p="http://schemas.microsoft.com/office/2006/metadata/properties" xmlns:ns3="80e92478-5726-4016-8cdf-32c2eb5b4bd3" xmlns:ns4="ad10f4fa-7d89-4b95-a79e-21ac474a5e1d" targetNamespace="http://schemas.microsoft.com/office/2006/metadata/properties" ma:root="true" ma:fieldsID="035b8351e8b52badacb0d3de0e27dbba" ns3:_="" ns4:_="">
    <xsd:import namespace="80e92478-5726-4016-8cdf-32c2eb5b4bd3"/>
    <xsd:import namespace="ad10f4fa-7d89-4b95-a79e-21ac474a5e1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4:SharedWithUsers" minOccurs="0"/>
                <xsd:element ref="ns4:SharedWithDetails" minOccurs="0"/>
                <xsd:element ref="ns4:SharingHintHash" minOccurs="0"/>
                <xsd:element ref="ns3:MediaServiceSearchProperties" minOccurs="0"/>
                <xsd:element ref="ns3:MediaServiceObjectDetectorVersions" minOccurs="0"/>
                <xsd:element ref="ns3:_activity"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e92478-5726-4016-8cdf-32c2eb5b4b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_activity" ma:index="24" nillable="true" ma:displayName="_activity" ma:hidden="true" ma:internalName="_activity">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10f4fa-7d89-4b95-a79e-21ac474a5e1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7B2D98-72D8-4974-A45D-EB4D4C463775}">
  <ds:schemaRefs>
    <ds:schemaRef ds:uri="http://schemas.microsoft.com/sharepoint/v3/contenttype/forms"/>
  </ds:schemaRefs>
</ds:datastoreItem>
</file>

<file path=customXml/itemProps2.xml><?xml version="1.0" encoding="utf-8"?>
<ds:datastoreItem xmlns:ds="http://schemas.openxmlformats.org/officeDocument/2006/customXml" ds:itemID="{95672431-231D-49B0-972F-11D55E5F7926}">
  <ds:schemaRefs>
    <ds:schemaRef ds:uri="http://purl.org/dc/terms/"/>
    <ds:schemaRef ds:uri="http://purl.org/dc/dcmitype/"/>
    <ds:schemaRef ds:uri="http://purl.org/dc/elements/1.1/"/>
    <ds:schemaRef ds:uri="ad10f4fa-7d89-4b95-a79e-21ac474a5e1d"/>
    <ds:schemaRef ds:uri="http://schemas.openxmlformats.org/package/2006/metadata/core-properties"/>
    <ds:schemaRef ds:uri="http://schemas.microsoft.com/office/2006/documentManagement/types"/>
    <ds:schemaRef ds:uri="http://schemas.microsoft.com/office/infopath/2007/PartnerControls"/>
    <ds:schemaRef ds:uri="80e92478-5726-4016-8cdf-32c2eb5b4bd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6AA3A52-1A4F-41A9-B1DB-51855638C0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e92478-5726-4016-8cdf-32c2eb5b4bd3"/>
    <ds:schemaRef ds:uri="ad10f4fa-7d89-4b95-a79e-21ac474a5e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f590922-3e29-4afc-9831-b12303bb0660}" enabled="1" method="Standard" siteId="{4ca33967-ac09-4f5d-b2a2-573c7bbbdd4a}" removed="0"/>
</clbl:labelList>
</file>

<file path=docProps/app.xml><?xml version="1.0" encoding="utf-8"?>
<Properties xmlns="http://schemas.openxmlformats.org/officeDocument/2006/extended-properties" xmlns:vt="http://schemas.openxmlformats.org/officeDocument/2006/docPropsVTypes">
  <Template/>
  <TotalTime>0</TotalTime>
  <Words>2585</Words>
  <Application>Microsoft Office PowerPoint</Application>
  <PresentationFormat>Widescreen</PresentationFormat>
  <Paragraphs>129</Paragraphs>
  <Slides>22</Slides>
  <Notes>22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1" baseType="lpstr">
      <vt:lpstr>Red Hat Display</vt:lpstr>
      <vt:lpstr>Perpetua</vt:lpstr>
      <vt:lpstr>Calibri</vt:lpstr>
      <vt:lpstr>Red Hat Display Medium</vt:lpstr>
      <vt:lpstr>Arial</vt:lpstr>
      <vt:lpstr>Georgia</vt:lpstr>
      <vt:lpstr>Theme1</vt:lpstr>
      <vt:lpstr>1_Theme1</vt:lpstr>
      <vt:lpstr>ActiveGraph</vt:lpstr>
      <vt:lpstr>PowerPoint Presentation</vt:lpstr>
      <vt:lpstr>Investment Themes</vt:lpstr>
      <vt:lpstr>PowerPoint Presentation</vt:lpstr>
      <vt:lpstr>Inflation Optimism Hits A Bump in the Road</vt:lpstr>
      <vt:lpstr>January Inflation Bump</vt:lpstr>
      <vt:lpstr>Inflation Excluding Shelter</vt:lpstr>
      <vt:lpstr>Interest Rates Are Real</vt:lpstr>
      <vt:lpstr>PowerPoint Presentation</vt:lpstr>
      <vt:lpstr>The Other Dual Mandate</vt:lpstr>
      <vt:lpstr>Consumer Spending</vt:lpstr>
      <vt:lpstr>Economic Projections of Federal Reserve Board Members</vt:lpstr>
      <vt:lpstr>Strengthening Economy</vt:lpstr>
      <vt:lpstr>PowerPoint Presentation</vt:lpstr>
      <vt:lpstr>Melt Up</vt:lpstr>
      <vt:lpstr>Higher Expectations</vt:lpstr>
      <vt:lpstr>Valuation Gap</vt:lpstr>
      <vt:lpstr>Roller Coaster Ride for Bond Yields</vt:lpstr>
      <vt:lpstr>Savings relative to income</vt:lpstr>
      <vt:lpstr>.</vt:lpstr>
      <vt:lpstr>PowerPoint Presentation</vt:lpstr>
      <vt:lpstr>Disclosures</vt:lpstr>
      <vt:lpstr>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2024-03-28T13:37:39Z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0x01010062F7854124A17D4390FCD4FE5798724E</vt:lpwstr>
  </property>
</Properties>
</file>